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2"/>
  </p:sldMasterIdLst>
  <p:notesMasterIdLst>
    <p:notesMasterId r:id="rId19"/>
  </p:notesMasterIdLst>
  <p:sldIdLst>
    <p:sldId id="269" r:id="rId3"/>
    <p:sldId id="282" r:id="rId4"/>
    <p:sldId id="270" r:id="rId5"/>
    <p:sldId id="271" r:id="rId6"/>
    <p:sldId id="272" r:id="rId7"/>
    <p:sldId id="283" r:id="rId8"/>
    <p:sldId id="273" r:id="rId9"/>
    <p:sldId id="274" r:id="rId10"/>
    <p:sldId id="275" r:id="rId11"/>
    <p:sldId id="276" r:id="rId12"/>
    <p:sldId id="278" r:id="rId13"/>
    <p:sldId id="277" r:id="rId14"/>
    <p:sldId id="284" r:id="rId15"/>
    <p:sldId id="279" r:id="rId16"/>
    <p:sldId id="280" r:id="rId17"/>
    <p:sldId id="281"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1pPr>
    <a:lvl2pPr marL="0" marR="0" indent="2286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2pPr>
    <a:lvl3pPr marL="0" marR="0" indent="4572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3pPr>
    <a:lvl4pPr marL="0" marR="0" indent="6858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4pPr>
    <a:lvl5pPr marL="0" marR="0" indent="9144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5pPr>
    <a:lvl6pPr marL="0" marR="0" indent="11430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6pPr>
    <a:lvl7pPr marL="0" marR="0" indent="13716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7pPr>
    <a:lvl8pPr marL="0" marR="0" indent="16002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8pPr>
    <a:lvl9pPr marL="0" marR="0" indent="182880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chemeClr val="accent2">
                  <a:satOff val="-5186"/>
                  <a:lumOff val="-28409"/>
                </a:schemeClr>
              </a:solidFill>
              <a:prstDash val="solid"/>
              <a:miter lim="400000"/>
            </a:ln>
          </a:left>
          <a:right>
            <a:ln w="12700" cap="flat">
              <a:solidFill>
                <a:schemeClr val="accent2">
                  <a:satOff val="-5186"/>
                  <a:lumOff val="-28409"/>
                </a:schemeClr>
              </a:solidFill>
              <a:prstDash val="solid"/>
              <a:miter lim="400000"/>
            </a:ln>
          </a:right>
          <a:top>
            <a:ln w="12700" cap="flat">
              <a:solidFill>
                <a:schemeClr val="accent2">
                  <a:satOff val="-5186"/>
                  <a:lumOff val="-28409"/>
                </a:schemeClr>
              </a:solidFill>
              <a:prstDash val="solid"/>
              <a:miter lim="400000"/>
            </a:ln>
          </a:top>
          <a:bottom>
            <a:ln w="12700" cap="flat">
              <a:solidFill>
                <a:schemeClr val="accent2">
                  <a:satOff val="-5186"/>
                  <a:lumOff val="-28409"/>
                </a:schemeClr>
              </a:solidFill>
              <a:prstDash val="solid"/>
              <a:miter lim="400000"/>
            </a:ln>
          </a:bottom>
          <a:insideH>
            <a:ln w="12700" cap="flat">
              <a:solidFill>
                <a:schemeClr val="accent2">
                  <a:satOff val="-5186"/>
                  <a:lumOff val="-28409"/>
                </a:schemeClr>
              </a:solidFill>
              <a:prstDash val="solid"/>
              <a:miter lim="400000"/>
            </a:ln>
          </a:insideH>
          <a:insideV>
            <a:ln w="12700" cap="flat">
              <a:solidFill>
                <a:schemeClr val="accent2">
                  <a:satOff val="-5186"/>
                  <a:lumOff val="-28409"/>
                </a:schemeClr>
              </a:solidFill>
              <a:prstDash val="solid"/>
              <a:miter lim="400000"/>
            </a:ln>
          </a:insideV>
        </a:tcBdr>
        <a:fill>
          <a:solidFill>
            <a:srgbClr val="375A7D"/>
          </a:solidFill>
        </a:fill>
      </a:tcStyle>
    </a:wholeTbl>
    <a:band2H>
      <a:tcTxStyle/>
      <a:tcStyle>
        <a:tcBdr/>
        <a:fill>
          <a:solidFill>
            <a:srgbClr val="3B7499"/>
          </a:solidFill>
        </a:fill>
      </a:tcStyle>
    </a:band2H>
    <a:firstCol>
      <a:tcTxStyle b="off" i="off">
        <a:fontRef idx="minor">
          <a:srgbClr val="FFFFFF"/>
        </a:fontRef>
        <a:srgbClr val="FFFFFF"/>
      </a:tcTxStyle>
      <a:tcStyle>
        <a:tcBdr>
          <a:left>
            <a:ln w="12700" cap="flat">
              <a:solidFill>
                <a:schemeClr val="accent2">
                  <a:satOff val="-5186"/>
                  <a:lumOff val="-28409"/>
                </a:schemeClr>
              </a:solidFill>
              <a:prstDash val="solid"/>
              <a:miter lim="400000"/>
            </a:ln>
          </a:left>
          <a:right>
            <a:ln w="12700" cap="flat">
              <a:solidFill>
                <a:srgbClr val="53D5FD"/>
              </a:solidFill>
              <a:prstDash val="solid"/>
              <a:miter lim="400000"/>
            </a:ln>
          </a:right>
          <a:top>
            <a:ln w="12700" cap="flat">
              <a:solidFill>
                <a:schemeClr val="accent2">
                  <a:satOff val="-5186"/>
                  <a:lumOff val="-28409"/>
                </a:schemeClr>
              </a:solidFill>
              <a:prstDash val="solid"/>
              <a:miter lim="400000"/>
            </a:ln>
          </a:top>
          <a:bottom>
            <a:ln w="12700" cap="flat">
              <a:solidFill>
                <a:schemeClr val="accent2">
                  <a:satOff val="-5186"/>
                  <a:lumOff val="-28409"/>
                </a:schemeClr>
              </a:solidFill>
              <a:prstDash val="solid"/>
              <a:miter lim="400000"/>
            </a:ln>
          </a:bottom>
          <a:insideH>
            <a:ln w="12700" cap="flat">
              <a:solidFill>
                <a:schemeClr val="accent2">
                  <a:satOff val="-5186"/>
                  <a:lumOff val="-28409"/>
                </a:schemeClr>
              </a:solidFill>
              <a:prstDash val="solid"/>
              <a:miter lim="400000"/>
            </a:ln>
          </a:insideH>
          <a:insideV>
            <a:ln w="12700" cap="flat">
              <a:solidFill>
                <a:schemeClr val="accent2">
                  <a:satOff val="-5186"/>
                  <a:lumOff val="-28409"/>
                </a:schemeClr>
              </a:solidFill>
              <a:prstDash val="solid"/>
              <a:miter lim="400000"/>
            </a:ln>
          </a:insideV>
        </a:tcBdr>
        <a:fill>
          <a:solidFill>
            <a:schemeClr val="accent1">
              <a:hueOff val="450000"/>
              <a:satOff val="-18071"/>
              <a:lumOff val="-14609"/>
            </a:schemeClr>
          </a:solidFill>
        </a:fill>
      </a:tcStyle>
    </a:firstCol>
    <a:lastRow>
      <a:tcTxStyle b="off" i="off">
        <a:fontRef idx="minor">
          <a:srgbClr val="FFFFFF"/>
        </a:fontRef>
        <a:srgbClr val="FFFFFF"/>
      </a:tcTxStyle>
      <a:tcStyle>
        <a:tcBdr>
          <a:left>
            <a:ln w="12700" cap="flat">
              <a:solidFill>
                <a:schemeClr val="accent2">
                  <a:satOff val="-5186"/>
                  <a:lumOff val="-28409"/>
                </a:schemeClr>
              </a:solidFill>
              <a:prstDash val="solid"/>
              <a:miter lim="400000"/>
            </a:ln>
          </a:left>
          <a:right>
            <a:ln w="12700" cap="flat">
              <a:solidFill>
                <a:schemeClr val="accent2">
                  <a:satOff val="-5186"/>
                  <a:lumOff val="-28409"/>
                </a:schemeClr>
              </a:solidFill>
              <a:prstDash val="solid"/>
              <a:miter lim="400000"/>
            </a:ln>
          </a:right>
          <a:top>
            <a:ln w="12700" cap="flat">
              <a:solidFill>
                <a:srgbClr val="53D5FD"/>
              </a:solidFill>
              <a:prstDash val="solid"/>
              <a:miter lim="400000"/>
            </a:ln>
          </a:top>
          <a:bottom>
            <a:ln w="12700" cap="flat">
              <a:solidFill>
                <a:schemeClr val="accent2">
                  <a:satOff val="-5186"/>
                  <a:lumOff val="-28409"/>
                </a:schemeClr>
              </a:solidFill>
              <a:prstDash val="solid"/>
              <a:miter lim="400000"/>
            </a:ln>
          </a:bottom>
          <a:insideH>
            <a:ln w="12700" cap="flat">
              <a:solidFill>
                <a:schemeClr val="accent2">
                  <a:satOff val="-5186"/>
                  <a:lumOff val="-28409"/>
                </a:schemeClr>
              </a:solidFill>
              <a:prstDash val="solid"/>
              <a:miter lim="400000"/>
            </a:ln>
          </a:insideH>
          <a:insideV>
            <a:ln w="12700" cap="flat">
              <a:solidFill>
                <a:schemeClr val="accent2">
                  <a:satOff val="-5186"/>
                  <a:lumOff val="-28409"/>
                </a:schemeClr>
              </a:solidFill>
              <a:prstDash val="solid"/>
              <a:miter lim="400000"/>
            </a:ln>
          </a:insideV>
        </a:tcBdr>
        <a:fill>
          <a:solidFill>
            <a:schemeClr val="accent1">
              <a:hueOff val="450000"/>
              <a:satOff val="-18071"/>
              <a:lumOff val="-14609"/>
            </a:schemeClr>
          </a:solidFill>
        </a:fill>
      </a:tcStyle>
    </a:lastRow>
    <a:firstRow>
      <a:tcTxStyle b="off" i="off">
        <a:fontRef idx="minor">
          <a:srgbClr val="FFFFFF"/>
        </a:fontRef>
        <a:srgbClr val="FFFFFF"/>
      </a:tcTxStyle>
      <a:tcStyle>
        <a:tcBdr>
          <a:left>
            <a:ln w="12700" cap="flat">
              <a:solidFill>
                <a:schemeClr val="accent2">
                  <a:satOff val="-5186"/>
                  <a:lumOff val="-28409"/>
                </a:schemeClr>
              </a:solidFill>
              <a:prstDash val="solid"/>
              <a:miter lim="400000"/>
            </a:ln>
          </a:left>
          <a:right>
            <a:ln w="12700" cap="flat">
              <a:solidFill>
                <a:schemeClr val="accent2">
                  <a:satOff val="-5186"/>
                  <a:lumOff val="-28409"/>
                </a:schemeClr>
              </a:solidFill>
              <a:prstDash val="solid"/>
              <a:miter lim="400000"/>
            </a:ln>
          </a:right>
          <a:top>
            <a:ln w="12700" cap="flat">
              <a:solidFill>
                <a:schemeClr val="accent2">
                  <a:satOff val="-5186"/>
                  <a:lumOff val="-28409"/>
                </a:schemeClr>
              </a:solidFill>
              <a:prstDash val="solid"/>
              <a:miter lim="400000"/>
            </a:ln>
          </a:top>
          <a:bottom>
            <a:ln w="12700" cap="flat">
              <a:solidFill>
                <a:srgbClr val="53D5FD"/>
              </a:solidFill>
              <a:prstDash val="solid"/>
              <a:miter lim="400000"/>
            </a:ln>
          </a:bottom>
          <a:insideH>
            <a:ln w="12700" cap="flat">
              <a:solidFill>
                <a:schemeClr val="accent2">
                  <a:satOff val="-5186"/>
                  <a:lumOff val="-28409"/>
                </a:schemeClr>
              </a:solidFill>
              <a:prstDash val="solid"/>
              <a:miter lim="400000"/>
            </a:ln>
          </a:insideH>
          <a:insideV>
            <a:ln w="12700" cap="flat">
              <a:solidFill>
                <a:schemeClr val="accent2">
                  <a:satOff val="-5186"/>
                  <a:lumOff val="-28409"/>
                </a:schemeClr>
              </a:solidFill>
              <a:prstDash val="solid"/>
              <a:miter lim="400000"/>
            </a:ln>
          </a:insideV>
        </a:tcBdr>
        <a:fill>
          <a:solidFill>
            <a:schemeClr val="accent1">
              <a:hueOff val="450000"/>
              <a:satOff val="-18071"/>
              <a:lumOff val="-14609"/>
            </a:schemeClr>
          </a:solidFill>
        </a:fill>
      </a:tcStyle>
    </a:firstRow>
  </a:tblStyle>
  <a:tblStyle styleId="{C7B018BB-80A7-4F77-B60F-C8B233D01FF8}" styleName="">
    <a:tblBg/>
    <a:wholeTbl>
      <a:tcTxStyle b="off" i="off">
        <a:font>
          <a:latin typeface="Avenir Medium"/>
          <a:ea typeface="Avenir Medium"/>
          <a:cs typeface="Avenir Medium"/>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38100" cap="flat">
              <a:solidFill>
                <a:srgbClr val="000000"/>
              </a:solidFill>
              <a:prstDash val="solid"/>
              <a:miter lim="400000"/>
            </a:ln>
          </a:bottom>
          <a:insideH>
            <a:ln w="381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0A0A0A">
              <a:alpha val="92000"/>
            </a:srgbClr>
          </a:solidFill>
        </a:fill>
      </a:tcStyle>
    </a:band2H>
    <a:firstCol>
      <a:tcTxStyle b="off" i="off">
        <a:font>
          <a:latin typeface="Avenir Medium"/>
          <a:ea typeface="Avenir Medium"/>
          <a:cs typeface="Avenir Medium"/>
        </a:font>
        <a:srgbClr val="FFFFFF"/>
      </a:tcTxStyle>
      <a:tcStyle>
        <a:tcBdr>
          <a:left>
            <a:ln w="25400" cap="flat">
              <a:solidFill>
                <a:srgbClr val="000000"/>
              </a:solidFill>
              <a:prstDash val="solid"/>
              <a:miter lim="400000"/>
            </a:ln>
          </a:left>
          <a:right>
            <a:ln w="63500" cap="flat">
              <a:solidFill>
                <a:srgbClr val="000000"/>
              </a:solidFill>
              <a:prstDash val="solid"/>
              <a:miter lim="400000"/>
            </a:ln>
          </a:right>
          <a:top>
            <a:ln w="38100" cap="flat">
              <a:solidFill>
                <a:srgbClr val="000000"/>
              </a:solidFill>
              <a:prstDash val="solid"/>
              <a:miter lim="400000"/>
            </a:ln>
          </a:top>
          <a:bottom>
            <a:ln w="38100" cap="flat">
              <a:solidFill>
                <a:srgbClr val="000000"/>
              </a:solidFill>
              <a:prstDash val="solid"/>
              <a:miter lim="400000"/>
            </a:ln>
          </a:bottom>
          <a:insideH>
            <a:ln w="381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Avenir Medium"/>
          <a:ea typeface="Avenir Medium"/>
          <a:cs typeface="Avenir Medium"/>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635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Avenir Medium"/>
          <a:ea typeface="Avenir Medium"/>
          <a:cs typeface="Avenir Medium"/>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635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EEE7283C-3CF3-47DC-8721-378D4A62B228}" styleName="">
    <a:tblBg/>
    <a:wholeTbl>
      <a:tcTxStyle b="off" i="off">
        <a:fontRef idx="minor">
          <a:srgbClr val="FFFFFF"/>
        </a:fontRef>
        <a:srgbClr val="FFFFFF"/>
      </a:tcTxStyle>
      <a:tcStyle>
        <a:tcBdr>
          <a:left>
            <a:ln w="12700" cap="flat">
              <a:solidFill>
                <a:schemeClr val="accent2">
                  <a:satOff val="-5186"/>
                  <a:lumOff val="-28409"/>
                </a:schemeClr>
              </a:solidFill>
              <a:prstDash val="solid"/>
              <a:miter lim="400000"/>
            </a:ln>
          </a:left>
          <a:right>
            <a:ln w="12700" cap="flat">
              <a:solidFill>
                <a:schemeClr val="accent2">
                  <a:satOff val="-5186"/>
                  <a:lumOff val="-28409"/>
                </a:schemeClr>
              </a:solidFill>
              <a:prstDash val="solid"/>
              <a:miter lim="400000"/>
            </a:ln>
          </a:right>
          <a:top>
            <a:ln w="12700" cap="flat">
              <a:solidFill>
                <a:schemeClr val="accent2">
                  <a:satOff val="-5186"/>
                  <a:lumOff val="-28409"/>
                </a:schemeClr>
              </a:solidFill>
              <a:prstDash val="solid"/>
              <a:miter lim="400000"/>
            </a:ln>
          </a:top>
          <a:bottom>
            <a:ln w="12700" cap="flat">
              <a:solidFill>
                <a:schemeClr val="accent2">
                  <a:satOff val="-5186"/>
                  <a:lumOff val="-28409"/>
                </a:schemeClr>
              </a:solidFill>
              <a:prstDash val="solid"/>
              <a:miter lim="400000"/>
            </a:ln>
          </a:bottom>
          <a:insideH>
            <a:ln w="12700" cap="flat">
              <a:solidFill>
                <a:schemeClr val="accent2">
                  <a:satOff val="-5186"/>
                  <a:lumOff val="-28409"/>
                </a:schemeClr>
              </a:solidFill>
              <a:prstDash val="solid"/>
              <a:miter lim="400000"/>
            </a:ln>
          </a:insideH>
          <a:insideV>
            <a:ln w="12700" cap="flat">
              <a:solidFill>
                <a:schemeClr val="accent2">
                  <a:satOff val="-5186"/>
                  <a:lumOff val="-28409"/>
                </a:schemeClr>
              </a:solidFill>
              <a:prstDash val="solid"/>
              <a:miter lim="400000"/>
            </a:ln>
          </a:insideV>
        </a:tcBdr>
        <a:fill>
          <a:noFill/>
        </a:fill>
      </a:tcStyle>
    </a:wholeTbl>
    <a:band2H>
      <a:tcTxStyle/>
      <a:tcStyle>
        <a:tcBdr/>
        <a:fill>
          <a:solidFill>
            <a:srgbClr val="00EDFF">
              <a:alpha val="24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solidFill>
                <a:schemeClr val="accent2">
                  <a:satOff val="-5186"/>
                  <a:lumOff val="-28409"/>
                </a:schemeClr>
              </a:solidFill>
              <a:prstDash val="solid"/>
              <a:miter lim="400000"/>
            </a:ln>
          </a:insideV>
        </a:tcBdr>
        <a:fill>
          <a:solidFill>
            <a:schemeClr val="accent2">
              <a:satOff val="-5186"/>
              <a:lumOff val="-12389"/>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solidFill>
                <a:srgbClr val="00919C">
                  <a:alpha val="79000"/>
                </a:srgbClr>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00919C">
                  <a:alpha val="79000"/>
                </a:srgbClr>
              </a:solidFill>
              <a:prstDash val="solid"/>
              <a:miter lim="400000"/>
            </a:ln>
          </a:insideH>
          <a:insideV>
            <a:ln w="12700" cap="flat">
              <a:noFill/>
              <a:miter lim="400000"/>
            </a:ln>
          </a:insideV>
        </a:tcBdr>
        <a:fill>
          <a:solidFill>
            <a:schemeClr val="accent2">
              <a:satOff val="-5186"/>
              <a:lumOff val="-28409"/>
            </a:scheme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25400" cap="rnd">
              <a:solidFill>
                <a:srgbClr val="4F4F4F"/>
              </a:solidFill>
              <a:custDash>
                <a:ds d="100000" sp="200000"/>
              </a:custDash>
              <a:miter lim="400000"/>
            </a:ln>
          </a:top>
          <a:bottom>
            <a:ln w="25400" cap="rnd">
              <a:solidFill>
                <a:srgbClr val="4F4F4F"/>
              </a:solidFill>
              <a:custDash>
                <a:ds d="100000" sp="200000"/>
              </a:custDash>
              <a:miter lim="400000"/>
            </a:ln>
          </a:bottom>
          <a:insideH>
            <a:ln w="25400" cap="rnd">
              <a:solidFill>
                <a:srgbClr val="4F4F4F"/>
              </a:solidFill>
              <a:custDash>
                <a:ds d="100000" sp="200000"/>
              </a:custDash>
              <a:miter lim="400000"/>
            </a:ln>
          </a:insideH>
          <a:insideV>
            <a:ln w="12700" cap="flat">
              <a:noFill/>
              <a:miter lim="400000"/>
            </a:ln>
          </a:insideV>
        </a:tcBdr>
        <a:fill>
          <a:noFill/>
        </a:fill>
      </a:tcStyle>
    </a:wholeTbl>
    <a:band2H>
      <a:tcTxStyle/>
      <a:tcStyle>
        <a:tcBdr/>
        <a:fill>
          <a:solidFill>
            <a:srgbClr val="6D6D6D">
              <a:alpha val="25000"/>
            </a:srgbClr>
          </a:solidFill>
        </a:fill>
      </a:tcStyle>
    </a:band2H>
    <a:firstCol>
      <a:tcTxStyle b="off" i="off">
        <a:fontRef idx="minor">
          <a:srgbClr val="FFFFFF"/>
        </a:fontRef>
        <a:srgbClr val="FFFFFF"/>
      </a:tcTxStyle>
      <a:tcStyle>
        <a:tcBdr>
          <a:left>
            <a:ln w="12700" cap="flat">
              <a:noFill/>
              <a:miter lim="400000"/>
            </a:ln>
          </a:left>
          <a:right>
            <a:ln w="0" cap="flat">
              <a:noFill/>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noFill/>
              <a:miter lim="400000"/>
            </a:ln>
          </a:insideV>
        </a:tcBdr>
        <a:fill>
          <a:solidFill>
            <a:srgbClr val="808080">
              <a:alpha val="32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8100" cap="flat">
              <a:solidFill>
                <a:srgbClr val="000000"/>
              </a:solidFill>
              <a:prstDash val="solid"/>
              <a:miter lim="400000"/>
            </a:ln>
          </a:top>
          <a:bottom>
            <a:ln w="12700" cap="flat">
              <a:noFill/>
              <a:miter lim="400000"/>
            </a:ln>
          </a:bottom>
          <a:insideH>
            <a:ln w="12700" cap="flat">
              <a:solidFill>
                <a:srgbClr val="000000"/>
              </a:solidFill>
              <a:prstDash val="solid"/>
              <a:miter lim="400000"/>
            </a:ln>
          </a:insideH>
          <a:insideV>
            <a:ln w="12700" cap="flat">
              <a:noFill/>
              <a:miter lim="400000"/>
            </a:ln>
          </a:insideV>
        </a:tcBdr>
        <a:fill>
          <a:solidFill>
            <a:srgbClr val="941B00">
              <a:alpha val="8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noFill/>
              <a:miter lim="400000"/>
            </a:ln>
          </a:insideV>
        </a:tcBdr>
        <a:fill>
          <a:solidFill>
            <a:srgbClr val="CD2600">
              <a:alpha val="80000"/>
            </a:srgb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4F4F4F"/>
              </a:solidFill>
              <a:prstDash val="solid"/>
              <a:miter lim="400000"/>
            </a:ln>
          </a:top>
          <a:bottom>
            <a:ln w="12700" cap="flat">
              <a:solidFill>
                <a:srgbClr val="4F4F4F"/>
              </a:solidFill>
              <a:prstDash val="solid"/>
              <a:miter lim="400000"/>
            </a:ln>
          </a:bottom>
          <a:insideH>
            <a:ln w="12700" cap="flat">
              <a:solidFill>
                <a:srgbClr val="4F4F4F"/>
              </a:solidFill>
              <a:prstDash val="solid"/>
              <a:miter lim="400000"/>
            </a:ln>
          </a:insideH>
          <a:insideV>
            <a:ln w="12700" cap="flat">
              <a:noFill/>
              <a:miter lim="400000"/>
            </a:ln>
          </a:insideV>
        </a:tcBdr>
        <a:fill>
          <a:noFill/>
        </a:fill>
      </a:tcStyle>
    </a:wholeTbl>
    <a:band2H>
      <a:tcTxStyle/>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4F4F4F"/>
              </a:solidFill>
              <a:prstDash val="solid"/>
              <a:miter lim="400000"/>
            </a:ln>
          </a:top>
          <a:bottom>
            <a:ln w="12700" cap="flat">
              <a:solidFill>
                <a:srgbClr val="4F4F4F"/>
              </a:solidFill>
              <a:prstDash val="solid"/>
              <a:miter lim="400000"/>
            </a:ln>
          </a:bottom>
          <a:insideH>
            <a:ln w="12700" cap="flat">
              <a:solidFill>
                <a:srgbClr val="4F4F4F"/>
              </a:solidFill>
              <a:prstDash val="solid"/>
              <a:miter lim="400000"/>
            </a:ln>
          </a:insideH>
          <a:insideV>
            <a:ln w="12700" cap="flat">
              <a:noFill/>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808080"/>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solidFill>
                <a:srgbClr val="808080"/>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797979"/>
              </a:solidFill>
              <a:custDash>
                <a:ds d="200000" sp="200000"/>
              </a:custDash>
              <a:miter lim="400000"/>
            </a:ln>
          </a:top>
          <a:bottom>
            <a:ln w="12700" cap="flat">
              <a:solidFill>
                <a:srgbClr val="797979"/>
              </a:solidFill>
              <a:custDash>
                <a:ds d="200000" sp="200000"/>
              </a:custDash>
              <a:miter lim="400000"/>
            </a:ln>
          </a:bottom>
          <a:insideH>
            <a:ln w="12700" cap="flat">
              <a:solidFill>
                <a:srgbClr val="797979"/>
              </a:solidFill>
              <a:custDash>
                <a:ds d="200000" sp="200000"/>
              </a:custDash>
              <a:miter lim="400000"/>
            </a:ln>
          </a:insideH>
          <a:insideV>
            <a:ln w="12700" cap="flat">
              <a:noFill/>
              <a:miter lim="400000"/>
            </a:ln>
          </a:insideV>
        </a:tcBdr>
        <a:fill>
          <a:noFill/>
        </a:fill>
      </a:tcStyle>
    </a:wholeTbl>
    <a:band2H>
      <a:tcTxStyle/>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solidFill>
              <a:prstDash val="solid"/>
              <a:miter lim="400000"/>
            </a:ln>
          </a:right>
          <a:top>
            <a:ln w="12700" cap="flat">
              <a:solidFill>
                <a:srgbClr val="797979"/>
              </a:solidFill>
              <a:custDash>
                <a:ds d="200000" sp="200000"/>
              </a:custDash>
              <a:miter lim="400000"/>
            </a:ln>
          </a:top>
          <a:bottom>
            <a:ln w="12700" cap="flat">
              <a:solidFill>
                <a:srgbClr val="797979"/>
              </a:solidFill>
              <a:custDash>
                <a:ds d="200000" sp="200000"/>
              </a:custDash>
              <a:miter lim="400000"/>
            </a:ln>
          </a:bottom>
          <a:insideH>
            <a:ln w="12700" cap="flat">
              <a:solidFill>
                <a:srgbClr val="797979"/>
              </a:solidFill>
              <a:custDash>
                <a:ds d="200000" sp="200000"/>
              </a:custDash>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solidFill>
                <a:srgbClr val="797979"/>
              </a:solidFill>
              <a:prstDash val="solid"/>
              <a:miter lim="400000"/>
            </a:ln>
          </a:insideH>
          <a:insideV>
            <a:ln w="12700" cap="flat">
              <a:noFill/>
              <a:miter lim="400000"/>
            </a:ln>
          </a:insideV>
        </a:tcBdr>
        <a:fill>
          <a:noFill/>
        </a:fill>
      </a:tcStyle>
    </a:lastRow>
    <a:firstRow>
      <a:tcTxStyle b="off" i="off">
        <a:fontRef idx="minor">
          <a:schemeClr val="accent2">
            <a:satOff val="44164"/>
            <a:lumOff val="14231"/>
          </a:schemeClr>
        </a:fontRef>
        <a:schemeClr val="accent2">
          <a:satOff val="44164"/>
          <a:lumOff val="14231"/>
        </a:schemeClr>
      </a:tcTxStyle>
      <a:tcStyle>
        <a:tcBdr>
          <a:left>
            <a:ln w="12700" cap="flat">
              <a:noFill/>
              <a:miter lim="400000"/>
            </a:ln>
          </a:left>
          <a:right>
            <a:ln w="12700" cap="flat">
              <a:noFill/>
              <a:miter lim="400000"/>
            </a:ln>
          </a:right>
          <a:top>
            <a:ln w="12700" cap="flat">
              <a:noFill/>
              <a:miter lim="400000"/>
            </a:ln>
          </a:top>
          <a:bottom>
            <a:ln w="12700" cap="flat">
              <a:solidFill>
                <a:srgbClr val="FFFFFF"/>
              </a:solidFill>
              <a:prstDash val="solid"/>
              <a:miter lim="400000"/>
            </a:ln>
          </a:bottom>
          <a:insideH>
            <a:ln w="12700" cap="flat">
              <a:solidFill>
                <a:srgbClr val="797979"/>
              </a:solidFill>
              <a:prstDash val="solid"/>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92" autoAdjust="0"/>
    <p:restoredTop sz="86429" autoAdjust="0"/>
  </p:normalViewPr>
  <p:slideViewPr>
    <p:cSldViewPr snapToGrid="0" snapToObjects="1">
      <p:cViewPr varScale="1">
        <p:scale>
          <a:sx n="67" d="100"/>
          <a:sy n="67" d="100"/>
        </p:scale>
        <p:origin x="1328" y="192"/>
      </p:cViewPr>
      <p:guideLst>
        <p:guide orient="horz" pos="3072"/>
        <p:guide pos="4096"/>
      </p:guideLst>
    </p:cSldViewPr>
  </p:slideViewPr>
  <p:outlineViewPr>
    <p:cViewPr>
      <p:scale>
        <a:sx n="33" d="100"/>
        <a:sy n="33" d="100"/>
      </p:scale>
      <p:origin x="0" y="-1536"/>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xfrm>
            <a:off x="1143000" y="685800"/>
            <a:ext cx="4572000" cy="3429000"/>
          </a:xfrm>
          <a:prstGeom prst="rect">
            <a:avLst/>
          </a:prstGeom>
        </p:spPr>
        <p:txBody>
          <a:bodyPr/>
          <a:lstStyle/>
          <a:p>
            <a:endParaRPr/>
          </a:p>
        </p:txBody>
      </p:sp>
      <p:sp>
        <p:nvSpPr>
          <p:cNvPr id="176" name="Shape 17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58480330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Foto - Horisontellt">
    <p:spTree>
      <p:nvGrpSpPr>
        <p:cNvPr id="1" name=""/>
        <p:cNvGrpSpPr/>
        <p:nvPr/>
      </p:nvGrpSpPr>
      <p:grpSpPr>
        <a:xfrm>
          <a:off x="0" y="0"/>
          <a:ext cx="0" cy="0"/>
          <a:chOff x="0" y="0"/>
          <a:chExt cx="0" cy="0"/>
        </a:xfrm>
      </p:grpSpPr>
      <p:sp>
        <p:nvSpPr>
          <p:cNvPr id="20" name="Bild"/>
          <p:cNvSpPr>
            <a:spLocks noGrp="1"/>
          </p:cNvSpPr>
          <p:nvPr>
            <p:ph type="pic" idx="13"/>
          </p:nvPr>
        </p:nvSpPr>
        <p:spPr>
          <a:xfrm>
            <a:off x="0" y="0"/>
            <a:ext cx="13004800" cy="9753600"/>
          </a:xfrm>
          <a:prstGeom prst="rect">
            <a:avLst/>
          </a:prstGeom>
        </p:spPr>
        <p:txBody>
          <a:bodyPr lIns="91439" tIns="45719" rIns="91439" bIns="45719" anchor="t">
            <a:noAutofit/>
          </a:bodyPr>
          <a:lstStyle/>
          <a:p>
            <a:r>
              <a:rPr lang="sv-SE"/>
              <a:t>Klicka på ikonen för att lägga till en bild</a:t>
            </a:r>
            <a:endParaRPr/>
          </a:p>
        </p:txBody>
      </p:sp>
      <p:sp>
        <p:nvSpPr>
          <p:cNvPr id="21" name="Titeltext"/>
          <p:cNvSpPr txBox="1">
            <a:spLocks noGrp="1"/>
          </p:cNvSpPr>
          <p:nvPr>
            <p:ph type="title"/>
          </p:nvPr>
        </p:nvSpPr>
        <p:spPr>
          <a:xfrm>
            <a:off x="660400" y="1003300"/>
            <a:ext cx="11684000" cy="1460500"/>
          </a:xfrm>
          <a:prstGeom prst="rect">
            <a:avLst/>
          </a:prstGeom>
        </p:spPr>
        <p:txBody>
          <a:bodyPr/>
          <a:lstStyle>
            <a:lvl1pPr>
              <a:defRPr sz="6200" spc="992"/>
            </a:lvl1pPr>
          </a:lstStyle>
          <a:p>
            <a:r>
              <a:rPr lang="sv-SE"/>
              <a:t>Klicka här för att ändra mall för rubrikformat</a:t>
            </a:r>
            <a:endParaRPr/>
          </a:p>
        </p:txBody>
      </p:sp>
      <p:sp>
        <p:nvSpPr>
          <p:cNvPr id="22" name="Brödtext nivå ett…"/>
          <p:cNvSpPr txBox="1">
            <a:spLocks noGrp="1"/>
          </p:cNvSpPr>
          <p:nvPr>
            <p:ph type="body" sz="quarter" idx="1"/>
          </p:nvPr>
        </p:nvSpPr>
        <p:spPr>
          <a:xfrm>
            <a:off x="660400" y="508000"/>
            <a:ext cx="11684000" cy="508000"/>
          </a:xfrm>
          <a:prstGeom prst="rect">
            <a:avLst/>
          </a:prstGeom>
        </p:spPr>
        <p:txBody>
          <a:bodyPr/>
          <a:lstStyle>
            <a:lvl1pPr marL="0" indent="0">
              <a:spcBef>
                <a:spcPts val="0"/>
              </a:spcBef>
              <a:buClrTx/>
              <a:buSzTx/>
              <a:buNone/>
              <a:defRPr sz="2400" cap="all" spc="384">
                <a:latin typeface="Avenir Book"/>
                <a:ea typeface="Avenir Book"/>
                <a:cs typeface="Avenir Book"/>
                <a:sym typeface="Avenir Book"/>
              </a:defRPr>
            </a:lvl1pPr>
            <a:lvl2pPr marL="0" indent="228600">
              <a:spcBef>
                <a:spcPts val="0"/>
              </a:spcBef>
              <a:buClrTx/>
              <a:buSzTx/>
              <a:buNone/>
              <a:defRPr sz="2400" cap="all" spc="384">
                <a:latin typeface="Avenir Book"/>
                <a:ea typeface="Avenir Book"/>
                <a:cs typeface="Avenir Book"/>
                <a:sym typeface="Avenir Book"/>
              </a:defRPr>
            </a:lvl2pPr>
            <a:lvl3pPr marL="0" indent="457200">
              <a:spcBef>
                <a:spcPts val="0"/>
              </a:spcBef>
              <a:buClrTx/>
              <a:buSzTx/>
              <a:buNone/>
              <a:defRPr sz="2400" cap="all" spc="384">
                <a:latin typeface="Avenir Book"/>
                <a:ea typeface="Avenir Book"/>
                <a:cs typeface="Avenir Book"/>
                <a:sym typeface="Avenir Book"/>
              </a:defRPr>
            </a:lvl3pPr>
            <a:lvl4pPr marL="0" indent="685800">
              <a:spcBef>
                <a:spcPts val="0"/>
              </a:spcBef>
              <a:buClrTx/>
              <a:buSzTx/>
              <a:buNone/>
              <a:defRPr sz="2400" cap="all" spc="384">
                <a:latin typeface="Avenir Book"/>
                <a:ea typeface="Avenir Book"/>
                <a:cs typeface="Avenir Book"/>
                <a:sym typeface="Avenir Book"/>
              </a:defRPr>
            </a:lvl4pPr>
            <a:lvl5pPr marL="0" indent="914400">
              <a:spcBef>
                <a:spcPts val="0"/>
              </a:spcBef>
              <a:buClrTx/>
              <a:buSzTx/>
              <a:buNone/>
              <a:defRPr sz="2400" cap="all" spc="384">
                <a:latin typeface="Avenir Book"/>
                <a:ea typeface="Avenir Book"/>
                <a:cs typeface="Avenir Book"/>
                <a:sym typeface="Avenir Book"/>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23"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22" name="Bild"/>
          <p:cNvSpPr>
            <a:spLocks noGrp="1"/>
          </p:cNvSpPr>
          <p:nvPr>
            <p:ph type="pic" idx="13"/>
          </p:nvPr>
        </p:nvSpPr>
        <p:spPr>
          <a:xfrm>
            <a:off x="0" y="0"/>
            <a:ext cx="13004800" cy="9753600"/>
          </a:xfrm>
          <a:prstGeom prst="rect">
            <a:avLst/>
          </a:prstGeom>
        </p:spPr>
        <p:txBody>
          <a:bodyPr lIns="91439" tIns="45719" rIns="91439" bIns="45719" anchor="t">
            <a:noAutofit/>
          </a:bodyPr>
          <a:lstStyle/>
          <a:p>
            <a:r>
              <a:rPr lang="sv-SE"/>
              <a:t>Klicka på ikonen för att lägga till en bild</a:t>
            </a:r>
            <a:endParaRPr/>
          </a:p>
        </p:txBody>
      </p:sp>
      <p:sp>
        <p:nvSpPr>
          <p:cNvPr id="123"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130"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138" name="Brödtext nivå ett…"/>
          <p:cNvSpPr txBox="1">
            <a:spLocks noGrp="1"/>
          </p:cNvSpPr>
          <p:nvPr>
            <p:ph type="body" idx="1"/>
          </p:nvPr>
        </p:nvSpPr>
        <p:spPr>
          <a:xfrm>
            <a:off x="894079" y="3166533"/>
            <a:ext cx="11216642" cy="4641428"/>
          </a:xfrm>
          <a:prstGeom prst="rect">
            <a:avLst/>
          </a:prstGeom>
        </p:spPr>
        <p:txBody>
          <a:bodyPr lIns="48767" tIns="48767" rIns="48767" bIns="48767" anchor="t"/>
          <a:lstStyle>
            <a:lvl1pPr marL="310242" indent="-310242" defTabSz="1300480">
              <a:lnSpc>
                <a:spcPct val="90000"/>
              </a:lnSpc>
              <a:spcBef>
                <a:spcPts val="1400"/>
              </a:spcBef>
              <a:buClrTx/>
              <a:buSzPct val="100000"/>
              <a:buFont typeface="Arial"/>
              <a:defRPr sz="3800">
                <a:solidFill>
                  <a:srgbClr val="000000"/>
                </a:solidFill>
                <a:latin typeface="Calibri"/>
                <a:ea typeface="Calibri"/>
                <a:cs typeface="Calibri"/>
                <a:sym typeface="Calibri"/>
              </a:defRPr>
            </a:lvl1pPr>
            <a:lvl2pPr marL="819150" indent="-361950" defTabSz="1300480">
              <a:lnSpc>
                <a:spcPct val="90000"/>
              </a:lnSpc>
              <a:spcBef>
                <a:spcPts val="1400"/>
              </a:spcBef>
              <a:buClrTx/>
              <a:buSzPct val="100000"/>
              <a:buFont typeface="Arial"/>
              <a:defRPr sz="3800">
                <a:solidFill>
                  <a:srgbClr val="000000"/>
                </a:solidFill>
                <a:latin typeface="Calibri"/>
                <a:ea typeface="Calibri"/>
                <a:cs typeface="Calibri"/>
                <a:sym typeface="Calibri"/>
              </a:defRPr>
            </a:lvl2pPr>
            <a:lvl3pPr marL="1348739" indent="-434339" defTabSz="1300480">
              <a:lnSpc>
                <a:spcPct val="90000"/>
              </a:lnSpc>
              <a:spcBef>
                <a:spcPts val="1400"/>
              </a:spcBef>
              <a:buClrTx/>
              <a:buSzPct val="100000"/>
              <a:buFont typeface="Arial"/>
              <a:defRPr sz="3800">
                <a:solidFill>
                  <a:srgbClr val="000000"/>
                </a:solidFill>
                <a:latin typeface="Calibri"/>
                <a:ea typeface="Calibri"/>
                <a:cs typeface="Calibri"/>
                <a:sym typeface="Calibri"/>
              </a:defRPr>
            </a:lvl3pPr>
            <a:lvl4pPr marL="1854200" indent="-482600" defTabSz="1300480">
              <a:lnSpc>
                <a:spcPct val="90000"/>
              </a:lnSpc>
              <a:spcBef>
                <a:spcPts val="1400"/>
              </a:spcBef>
              <a:buClrTx/>
              <a:buSzPct val="100000"/>
              <a:buFont typeface="Arial"/>
              <a:defRPr sz="3800">
                <a:solidFill>
                  <a:srgbClr val="000000"/>
                </a:solidFill>
                <a:latin typeface="Calibri"/>
                <a:ea typeface="Calibri"/>
                <a:cs typeface="Calibri"/>
                <a:sym typeface="Calibri"/>
              </a:defRPr>
            </a:lvl4pPr>
            <a:lvl5pPr marL="2311400" indent="-482600" defTabSz="1300480">
              <a:lnSpc>
                <a:spcPct val="90000"/>
              </a:lnSpc>
              <a:spcBef>
                <a:spcPts val="1400"/>
              </a:spcBef>
              <a:buClrTx/>
              <a:buSzPct val="100000"/>
              <a:buFont typeface="Arial"/>
              <a:defRPr sz="3800">
                <a:solidFill>
                  <a:srgbClr val="000000"/>
                </a:solidFill>
                <a:latin typeface="Calibri"/>
                <a:ea typeface="Calibri"/>
                <a:cs typeface="Calibri"/>
                <a:sym typeface="Calibri"/>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139" name="Diabildsnummer"/>
          <p:cNvSpPr txBox="1">
            <a:spLocks noGrp="1"/>
          </p:cNvSpPr>
          <p:nvPr>
            <p:ph type="sldNum" sz="quarter" idx="2"/>
          </p:nvPr>
        </p:nvSpPr>
        <p:spPr>
          <a:xfrm>
            <a:off x="11787362" y="8024622"/>
            <a:ext cx="323359" cy="338837"/>
          </a:xfrm>
          <a:prstGeom prst="rect">
            <a:avLst/>
          </a:prstGeom>
        </p:spPr>
        <p:txBody>
          <a:bodyPr lIns="48767" tIns="48767" rIns="48767" bIns="48767" anchor="ctr"/>
          <a:lstStyle>
            <a:lvl1pPr algn="r" defTabSz="1300480">
              <a:defRPr sz="16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ext med bildtext">
    <p:spTree>
      <p:nvGrpSpPr>
        <p:cNvPr id="1" name=""/>
        <p:cNvGrpSpPr/>
        <p:nvPr/>
      </p:nvGrpSpPr>
      <p:grpSpPr>
        <a:xfrm>
          <a:off x="0" y="0"/>
          <a:ext cx="0" cy="0"/>
          <a:chOff x="0" y="0"/>
          <a:chExt cx="0" cy="0"/>
        </a:xfrm>
      </p:grpSpPr>
      <p:sp>
        <p:nvSpPr>
          <p:cNvPr id="146" name="Titeltext"/>
          <p:cNvSpPr txBox="1">
            <a:spLocks noGrp="1"/>
          </p:cNvSpPr>
          <p:nvPr>
            <p:ph type="title"/>
          </p:nvPr>
        </p:nvSpPr>
        <p:spPr>
          <a:xfrm>
            <a:off x="895773" y="1706879"/>
            <a:ext cx="4194388" cy="1706882"/>
          </a:xfrm>
          <a:prstGeom prst="rect">
            <a:avLst/>
          </a:prstGeom>
        </p:spPr>
        <p:txBody>
          <a:bodyPr lIns="48767" tIns="48767" rIns="48767" bIns="48767" anchor="b"/>
          <a:lstStyle>
            <a:lvl1pPr defTabSz="1300480">
              <a:lnSpc>
                <a:spcPct val="90000"/>
              </a:lnSpc>
              <a:defRPr sz="4400" cap="none" spc="0">
                <a:solidFill>
                  <a:srgbClr val="000000"/>
                </a:solidFill>
                <a:latin typeface="Calibri Light"/>
                <a:ea typeface="Calibri Light"/>
                <a:cs typeface="Calibri Light"/>
                <a:sym typeface="Calibri Light"/>
              </a:defRPr>
            </a:lvl1pPr>
          </a:lstStyle>
          <a:p>
            <a:r>
              <a:rPr lang="sv-SE"/>
              <a:t>Klicka här för att ändra mall för rubrikformat</a:t>
            </a:r>
            <a:endParaRPr/>
          </a:p>
        </p:txBody>
      </p:sp>
      <p:sp>
        <p:nvSpPr>
          <p:cNvPr id="147" name="Brödtext nivå ett…"/>
          <p:cNvSpPr txBox="1">
            <a:spLocks noGrp="1"/>
          </p:cNvSpPr>
          <p:nvPr>
            <p:ph type="body" sz="half" idx="1"/>
          </p:nvPr>
        </p:nvSpPr>
        <p:spPr>
          <a:xfrm>
            <a:off x="5528733" y="2272453"/>
            <a:ext cx="6583682" cy="5198534"/>
          </a:xfrm>
          <a:prstGeom prst="rect">
            <a:avLst/>
          </a:prstGeom>
        </p:spPr>
        <p:txBody>
          <a:bodyPr lIns="48767" tIns="48767" rIns="48767" bIns="48767" anchor="t"/>
          <a:lstStyle>
            <a:lvl1pPr marL="314325" indent="-314325" defTabSz="1300480">
              <a:lnSpc>
                <a:spcPct val="90000"/>
              </a:lnSpc>
              <a:spcBef>
                <a:spcPts val="1400"/>
              </a:spcBef>
              <a:buClrTx/>
              <a:buSzPct val="100000"/>
              <a:buFont typeface="Arial"/>
              <a:defRPr sz="4400">
                <a:solidFill>
                  <a:srgbClr val="000000"/>
                </a:solidFill>
                <a:latin typeface="Calibri"/>
                <a:ea typeface="Calibri"/>
                <a:cs typeface="Calibri"/>
                <a:sym typeface="Calibri"/>
              </a:defRPr>
            </a:lvl1pPr>
            <a:lvl2pPr marL="816428" indent="-359228" defTabSz="1300480">
              <a:lnSpc>
                <a:spcPct val="90000"/>
              </a:lnSpc>
              <a:spcBef>
                <a:spcPts val="1400"/>
              </a:spcBef>
              <a:buClrTx/>
              <a:buSzPct val="100000"/>
              <a:buFont typeface="Arial"/>
              <a:defRPr sz="4400">
                <a:solidFill>
                  <a:srgbClr val="000000"/>
                </a:solidFill>
                <a:latin typeface="Calibri"/>
                <a:ea typeface="Calibri"/>
                <a:cs typeface="Calibri"/>
                <a:sym typeface="Calibri"/>
              </a:defRPr>
            </a:lvl2pPr>
            <a:lvl3pPr marL="1333500" indent="-419100" defTabSz="1300480">
              <a:lnSpc>
                <a:spcPct val="90000"/>
              </a:lnSpc>
              <a:spcBef>
                <a:spcPts val="1400"/>
              </a:spcBef>
              <a:buClrTx/>
              <a:buSzPct val="100000"/>
              <a:buFont typeface="Arial"/>
              <a:defRPr sz="4400">
                <a:solidFill>
                  <a:srgbClr val="000000"/>
                </a:solidFill>
                <a:latin typeface="Calibri"/>
                <a:ea typeface="Calibri"/>
                <a:cs typeface="Calibri"/>
                <a:sym typeface="Calibri"/>
              </a:defRPr>
            </a:lvl3pPr>
            <a:lvl4pPr marL="1874520" indent="-502920" defTabSz="1300480">
              <a:lnSpc>
                <a:spcPct val="90000"/>
              </a:lnSpc>
              <a:spcBef>
                <a:spcPts val="1400"/>
              </a:spcBef>
              <a:buClrTx/>
              <a:buSzPct val="100000"/>
              <a:buFont typeface="Arial"/>
              <a:defRPr sz="4400">
                <a:solidFill>
                  <a:srgbClr val="000000"/>
                </a:solidFill>
                <a:latin typeface="Calibri"/>
                <a:ea typeface="Calibri"/>
                <a:cs typeface="Calibri"/>
                <a:sym typeface="Calibri"/>
              </a:defRPr>
            </a:lvl4pPr>
            <a:lvl5pPr marL="2331720" indent="-502920" defTabSz="1300480">
              <a:lnSpc>
                <a:spcPct val="90000"/>
              </a:lnSpc>
              <a:spcBef>
                <a:spcPts val="1400"/>
              </a:spcBef>
              <a:buClrTx/>
              <a:buSzPct val="100000"/>
              <a:buFont typeface="Arial"/>
              <a:defRPr sz="4400">
                <a:solidFill>
                  <a:srgbClr val="000000"/>
                </a:solidFill>
                <a:latin typeface="Calibri"/>
                <a:ea typeface="Calibri"/>
                <a:cs typeface="Calibri"/>
                <a:sym typeface="Calibri"/>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148" name="Platshållare för text 3"/>
          <p:cNvSpPr>
            <a:spLocks noGrp="1"/>
          </p:cNvSpPr>
          <p:nvPr>
            <p:ph type="body" sz="quarter" idx="13"/>
          </p:nvPr>
        </p:nvSpPr>
        <p:spPr>
          <a:xfrm>
            <a:off x="895773" y="3413759"/>
            <a:ext cx="4194388" cy="4065695"/>
          </a:xfrm>
          <a:prstGeom prst="rect">
            <a:avLst/>
          </a:prstGeom>
        </p:spPr>
        <p:txBody>
          <a:bodyPr lIns="48767" tIns="48767" rIns="48767" bIns="48767" anchor="t"/>
          <a:lstStyle/>
          <a:p>
            <a:pPr marL="0" lvl="0" indent="0" defTabSz="1300480">
              <a:lnSpc>
                <a:spcPct val="90000"/>
              </a:lnSpc>
              <a:spcBef>
                <a:spcPts val="1400"/>
              </a:spcBef>
              <a:buClrTx/>
              <a:buSzTx/>
              <a:buNone/>
              <a:defRPr sz="2200">
                <a:solidFill>
                  <a:srgbClr val="000000"/>
                </a:solidFill>
                <a:latin typeface="Calibri"/>
                <a:ea typeface="Calibri"/>
                <a:cs typeface="Calibri"/>
                <a:sym typeface="Calibri"/>
              </a:defRPr>
            </a:pPr>
            <a:r>
              <a:rPr lang="sv-SE"/>
              <a:t>Klicka här för att ändra format på bakgrundstexten</a:t>
            </a:r>
          </a:p>
        </p:txBody>
      </p:sp>
      <p:sp>
        <p:nvSpPr>
          <p:cNvPr id="149" name="Diabildsnummer"/>
          <p:cNvSpPr txBox="1">
            <a:spLocks noGrp="1"/>
          </p:cNvSpPr>
          <p:nvPr>
            <p:ph type="sldNum" sz="quarter" idx="2"/>
          </p:nvPr>
        </p:nvSpPr>
        <p:spPr>
          <a:xfrm>
            <a:off x="11787362" y="8024622"/>
            <a:ext cx="323359" cy="338837"/>
          </a:xfrm>
          <a:prstGeom prst="rect">
            <a:avLst/>
          </a:prstGeom>
        </p:spPr>
        <p:txBody>
          <a:bodyPr lIns="48767" tIns="48767" rIns="48767" bIns="48767" anchor="ctr"/>
          <a:lstStyle>
            <a:lvl1pPr algn="r" defTabSz="1300480">
              <a:defRPr sz="16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836994-B2D1-7C46-9872-77A903A365FB}"/>
              </a:ext>
            </a:extLst>
          </p:cNvPr>
          <p:cNvSpPr>
            <a:spLocks noGrp="1"/>
          </p:cNvSpPr>
          <p:nvPr>
            <p:ph type="ctrTitle"/>
          </p:nvPr>
        </p:nvSpPr>
        <p:spPr>
          <a:xfrm>
            <a:off x="1625600" y="1597025"/>
            <a:ext cx="9753600" cy="3395663"/>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5E5153E-DC11-AD41-B547-0E070C7270C9}"/>
              </a:ext>
            </a:extLst>
          </p:cNvPr>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09B7B27-61E0-1C44-9DCD-CC4E2093BC00}"/>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3F5482D0-7BD2-6C4B-86A6-3BAE822F2B0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BFC3E07-6884-7440-8E18-2169CF9C605D}"/>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4006953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DE2AC0-EE13-4945-BFC6-51F157FAD55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912E79F-85DF-C345-A1A8-44F9D1904CA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2AE838D-D268-1D47-9B5D-433D6E0E0FB7}"/>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0290FFDB-5865-A446-9924-72F78D7E6B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9A381CF-9BB2-B147-A56B-CF93C87C61B9}"/>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2788828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74A39D-7189-5845-8DF2-1C76442090AC}"/>
              </a:ext>
            </a:extLst>
          </p:cNvPr>
          <p:cNvSpPr>
            <a:spLocks noGrp="1"/>
          </p:cNvSpPr>
          <p:nvPr>
            <p:ph type="title"/>
          </p:nvPr>
        </p:nvSpPr>
        <p:spPr>
          <a:xfrm>
            <a:off x="887413" y="2432050"/>
            <a:ext cx="11217275" cy="4056063"/>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AB039BC-150F-654D-94F6-4DB10665F121}"/>
              </a:ext>
            </a:extLst>
          </p:cNvPr>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70703A5-34FC-DD44-976B-277BB0568DEE}"/>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9E8BA247-4F13-AE4F-9BDC-33CDCAC58DA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C1D3FAA-C652-764F-9A10-81F8C4833A8D}"/>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3681236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5761B2-7481-B140-BA43-78305A08B20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469BAB2-1ADA-1743-A7D8-B30F8C996BCE}"/>
              </a:ext>
            </a:extLst>
          </p:cNvPr>
          <p:cNvSpPr>
            <a:spLocks noGrp="1"/>
          </p:cNvSpPr>
          <p:nvPr>
            <p:ph sz="half" idx="1"/>
          </p:nvPr>
        </p:nvSpPr>
        <p:spPr>
          <a:xfrm>
            <a:off x="893763" y="2597150"/>
            <a:ext cx="5532437" cy="61880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9272B96-1358-8D45-96BA-D9FE5E141685}"/>
              </a:ext>
            </a:extLst>
          </p:cNvPr>
          <p:cNvSpPr>
            <a:spLocks noGrp="1"/>
          </p:cNvSpPr>
          <p:nvPr>
            <p:ph sz="half" idx="2"/>
          </p:nvPr>
        </p:nvSpPr>
        <p:spPr>
          <a:xfrm>
            <a:off x="6578600" y="2597150"/>
            <a:ext cx="5532438" cy="61880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9C12E04-4FB4-6A42-8BE0-9708BB1ADC1C}"/>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6" name="Platshållare för sidfot 5">
            <a:extLst>
              <a:ext uri="{FF2B5EF4-FFF2-40B4-BE49-F238E27FC236}">
                <a16:creationId xmlns:a16="http://schemas.microsoft.com/office/drawing/2014/main" id="{CA8E8D1E-0C30-F643-BC39-42606D50DE6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71C67A9-FEE2-294F-943F-C229F2C53B06}"/>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3894138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2239CF-6827-7440-A14C-61DFA4452DCF}"/>
              </a:ext>
            </a:extLst>
          </p:cNvPr>
          <p:cNvSpPr>
            <a:spLocks noGrp="1"/>
          </p:cNvSpPr>
          <p:nvPr>
            <p:ph type="title"/>
          </p:nvPr>
        </p:nvSpPr>
        <p:spPr>
          <a:xfrm>
            <a:off x="895350" y="519113"/>
            <a:ext cx="11217275" cy="1885950"/>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1DF68C8-B956-1E45-8D5F-8EE4E9F8EFEC}"/>
              </a:ext>
            </a:extLst>
          </p:cNvPr>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CBE4E96-D960-534F-9F16-E85F687AF4B1}"/>
              </a:ext>
            </a:extLst>
          </p:cNvPr>
          <p:cNvSpPr>
            <a:spLocks noGrp="1"/>
          </p:cNvSpPr>
          <p:nvPr>
            <p:ph sz="half" idx="2"/>
          </p:nvPr>
        </p:nvSpPr>
        <p:spPr>
          <a:xfrm>
            <a:off x="895350" y="3562350"/>
            <a:ext cx="5502275" cy="5240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E89CAEF-275D-6A47-87C7-0621BA9F26B7}"/>
              </a:ext>
            </a:extLst>
          </p:cNvPr>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03EF31C-7901-9D40-BB45-E99F7021BFAC}"/>
              </a:ext>
            </a:extLst>
          </p:cNvPr>
          <p:cNvSpPr>
            <a:spLocks noGrp="1"/>
          </p:cNvSpPr>
          <p:nvPr>
            <p:ph sz="quarter" idx="4"/>
          </p:nvPr>
        </p:nvSpPr>
        <p:spPr>
          <a:xfrm>
            <a:off x="6583363" y="3562350"/>
            <a:ext cx="5529262" cy="5240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1903066-55A8-6A42-B056-0E429F9D447F}"/>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8" name="Platshållare för sidfot 7">
            <a:extLst>
              <a:ext uri="{FF2B5EF4-FFF2-40B4-BE49-F238E27FC236}">
                <a16:creationId xmlns:a16="http://schemas.microsoft.com/office/drawing/2014/main" id="{05999D93-4BC6-FA4C-BB70-9E9EF9C443CD}"/>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E4D40B6-1751-B342-9CFB-853DB6C39815}"/>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1917291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A5A24-8DA2-7B4A-93E9-1EFD89295F5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8FB7E4A-8BF3-9D4B-BF8F-518452FC54BC}"/>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4" name="Platshållare för sidfot 3">
            <a:extLst>
              <a:ext uri="{FF2B5EF4-FFF2-40B4-BE49-F238E27FC236}">
                <a16:creationId xmlns:a16="http://schemas.microsoft.com/office/drawing/2014/main" id="{F0A514B5-6C75-9C41-86D9-F98592E684F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58DEBAA-40D9-9D49-A84C-A5634883D3C5}"/>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209804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Horisontellt, alternativt">
    <p:spTree>
      <p:nvGrpSpPr>
        <p:cNvPr id="1" name=""/>
        <p:cNvGrpSpPr/>
        <p:nvPr/>
      </p:nvGrpSpPr>
      <p:grpSpPr>
        <a:xfrm>
          <a:off x="0" y="0"/>
          <a:ext cx="0" cy="0"/>
          <a:chOff x="0" y="0"/>
          <a:chExt cx="0" cy="0"/>
        </a:xfrm>
      </p:grpSpPr>
      <p:sp>
        <p:nvSpPr>
          <p:cNvPr id="30" name="Bild"/>
          <p:cNvSpPr>
            <a:spLocks noGrp="1"/>
          </p:cNvSpPr>
          <p:nvPr>
            <p:ph type="pic" idx="13"/>
          </p:nvPr>
        </p:nvSpPr>
        <p:spPr>
          <a:xfrm>
            <a:off x="0" y="2717800"/>
            <a:ext cx="13004800" cy="7035800"/>
          </a:xfrm>
          <a:prstGeom prst="rect">
            <a:avLst/>
          </a:prstGeom>
        </p:spPr>
        <p:txBody>
          <a:bodyPr lIns="91439" tIns="45719" rIns="91439" bIns="45719" anchor="t">
            <a:noAutofit/>
          </a:bodyPr>
          <a:lstStyle/>
          <a:p>
            <a:r>
              <a:rPr lang="sv-SE"/>
              <a:t>Klicka på ikonen för att lägga till en bild</a:t>
            </a:r>
            <a:endParaRPr/>
          </a:p>
        </p:txBody>
      </p:sp>
      <p:sp>
        <p:nvSpPr>
          <p:cNvPr id="31" name="Titeltext"/>
          <p:cNvSpPr txBox="1">
            <a:spLocks noGrp="1"/>
          </p:cNvSpPr>
          <p:nvPr>
            <p:ph type="title"/>
          </p:nvPr>
        </p:nvSpPr>
        <p:spPr>
          <a:xfrm>
            <a:off x="660400" y="1003300"/>
            <a:ext cx="11684000" cy="1460500"/>
          </a:xfrm>
          <a:prstGeom prst="rect">
            <a:avLst/>
          </a:prstGeom>
        </p:spPr>
        <p:txBody>
          <a:bodyPr/>
          <a:lstStyle>
            <a:lvl1pPr>
              <a:defRPr sz="6200" spc="992"/>
            </a:lvl1pPr>
          </a:lstStyle>
          <a:p>
            <a:r>
              <a:rPr lang="sv-SE"/>
              <a:t>Klicka här för att ändra mall för rubrikformat</a:t>
            </a:r>
            <a:endParaRPr/>
          </a:p>
        </p:txBody>
      </p:sp>
      <p:sp>
        <p:nvSpPr>
          <p:cNvPr id="32" name="Brödtext nivå ett…"/>
          <p:cNvSpPr txBox="1">
            <a:spLocks noGrp="1"/>
          </p:cNvSpPr>
          <p:nvPr>
            <p:ph type="body" sz="quarter" idx="1"/>
          </p:nvPr>
        </p:nvSpPr>
        <p:spPr>
          <a:xfrm>
            <a:off x="660400" y="508000"/>
            <a:ext cx="11684000" cy="508000"/>
          </a:xfrm>
          <a:prstGeom prst="rect">
            <a:avLst/>
          </a:prstGeom>
        </p:spPr>
        <p:txBody>
          <a:bodyPr/>
          <a:lstStyle>
            <a:lvl1pPr marL="0" indent="0">
              <a:spcBef>
                <a:spcPts val="0"/>
              </a:spcBef>
              <a:buClrTx/>
              <a:buSzTx/>
              <a:buNone/>
              <a:defRPr sz="2400" cap="all" spc="384">
                <a:latin typeface="Avenir Book"/>
                <a:ea typeface="Avenir Book"/>
                <a:cs typeface="Avenir Book"/>
                <a:sym typeface="Avenir Book"/>
              </a:defRPr>
            </a:lvl1pPr>
            <a:lvl2pPr marL="0" indent="228600">
              <a:spcBef>
                <a:spcPts val="0"/>
              </a:spcBef>
              <a:buClrTx/>
              <a:buSzTx/>
              <a:buNone/>
              <a:defRPr sz="2400" cap="all" spc="384">
                <a:latin typeface="Avenir Book"/>
                <a:ea typeface="Avenir Book"/>
                <a:cs typeface="Avenir Book"/>
                <a:sym typeface="Avenir Book"/>
              </a:defRPr>
            </a:lvl2pPr>
            <a:lvl3pPr marL="0" indent="457200">
              <a:spcBef>
                <a:spcPts val="0"/>
              </a:spcBef>
              <a:buClrTx/>
              <a:buSzTx/>
              <a:buNone/>
              <a:defRPr sz="2400" cap="all" spc="384">
                <a:latin typeface="Avenir Book"/>
                <a:ea typeface="Avenir Book"/>
                <a:cs typeface="Avenir Book"/>
                <a:sym typeface="Avenir Book"/>
              </a:defRPr>
            </a:lvl3pPr>
            <a:lvl4pPr marL="0" indent="685800">
              <a:spcBef>
                <a:spcPts val="0"/>
              </a:spcBef>
              <a:buClrTx/>
              <a:buSzTx/>
              <a:buNone/>
              <a:defRPr sz="2400" cap="all" spc="384">
                <a:latin typeface="Avenir Book"/>
                <a:ea typeface="Avenir Book"/>
                <a:cs typeface="Avenir Book"/>
                <a:sym typeface="Avenir Book"/>
              </a:defRPr>
            </a:lvl4pPr>
            <a:lvl5pPr marL="0" indent="914400">
              <a:spcBef>
                <a:spcPts val="0"/>
              </a:spcBef>
              <a:buClrTx/>
              <a:buSzTx/>
              <a:buNone/>
              <a:defRPr sz="2400" cap="all" spc="384">
                <a:latin typeface="Avenir Book"/>
                <a:ea typeface="Avenir Book"/>
                <a:cs typeface="Avenir Book"/>
                <a:sym typeface="Avenir Book"/>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33"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19D21FE-22D0-EF46-8A49-84005700B218}"/>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3" name="Platshållare för sidfot 2">
            <a:extLst>
              <a:ext uri="{FF2B5EF4-FFF2-40B4-BE49-F238E27FC236}">
                <a16:creationId xmlns:a16="http://schemas.microsoft.com/office/drawing/2014/main" id="{E9AA64E3-2791-3F45-8E80-9D56705C748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10BE957-B007-7849-B5D3-899E6CB223C2}"/>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1611252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1C999B-46F6-B84F-BFE7-134539667C26}"/>
              </a:ext>
            </a:extLst>
          </p:cNvPr>
          <p:cNvSpPr>
            <a:spLocks noGrp="1"/>
          </p:cNvSpPr>
          <p:nvPr>
            <p:ph type="title"/>
          </p:nvPr>
        </p:nvSpPr>
        <p:spPr>
          <a:xfrm>
            <a:off x="895350" y="650875"/>
            <a:ext cx="4194175" cy="2274888"/>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F59A2BF-E60E-7B46-9DF9-8D63CCF3C6C3}"/>
              </a:ext>
            </a:extLst>
          </p:cNvPr>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BACF735-D25E-D74C-A4B7-7C72D1764542}"/>
              </a:ext>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85EAD5C-4BDD-DA47-9798-9817E08123FD}"/>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6" name="Platshållare för sidfot 5">
            <a:extLst>
              <a:ext uri="{FF2B5EF4-FFF2-40B4-BE49-F238E27FC236}">
                <a16:creationId xmlns:a16="http://schemas.microsoft.com/office/drawing/2014/main" id="{58B04417-9A9D-0F48-8058-5258DDE1A50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F0F6D12-5583-6B41-9B5B-7D830F4BEEBA}"/>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523835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691755-E248-7D48-973D-6072F9C7840B}"/>
              </a:ext>
            </a:extLst>
          </p:cNvPr>
          <p:cNvSpPr>
            <a:spLocks noGrp="1"/>
          </p:cNvSpPr>
          <p:nvPr>
            <p:ph type="title"/>
          </p:nvPr>
        </p:nvSpPr>
        <p:spPr>
          <a:xfrm>
            <a:off x="895350" y="650875"/>
            <a:ext cx="4194175" cy="2274888"/>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419FBA2-55A5-3945-8C86-B74B1F323DD8}"/>
              </a:ext>
            </a:extLst>
          </p:cNvPr>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FE367D7-A48B-8346-9F7E-428A05254B77}"/>
              </a:ext>
            </a:extLst>
          </p:cNvPr>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389B1EE-2123-5A49-AC96-15A4CC367270}"/>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6" name="Platshållare för sidfot 5">
            <a:extLst>
              <a:ext uri="{FF2B5EF4-FFF2-40B4-BE49-F238E27FC236}">
                <a16:creationId xmlns:a16="http://schemas.microsoft.com/office/drawing/2014/main" id="{99F12DBC-1BA3-A446-A375-3406CEDE89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EA9E8CB-2CE4-FB43-8E8D-FC34C531D52A}"/>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33745260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03F428-6AD6-0349-83CF-790120624D6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52F0739-F9DF-0842-A2C1-8DDD2ABDD12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BF632D-C9D6-5A44-B303-C3FA17A1D638}"/>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1CE7F4E3-190B-4A43-871C-BD42D9D5CDE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B07D7D2-6F7F-D540-B58D-EF4600B17738}"/>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3913818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8B88C7A-A07B-9A4B-ACB4-D70BA6487BBA}"/>
              </a:ext>
            </a:extLst>
          </p:cNvPr>
          <p:cNvSpPr>
            <a:spLocks noGrp="1"/>
          </p:cNvSpPr>
          <p:nvPr>
            <p:ph type="title" orient="vert"/>
          </p:nvPr>
        </p:nvSpPr>
        <p:spPr>
          <a:xfrm>
            <a:off x="9307513" y="519113"/>
            <a:ext cx="2803525" cy="8266112"/>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4089BCD-68CD-7745-AB61-FD908767FDF3}"/>
              </a:ext>
            </a:extLst>
          </p:cNvPr>
          <p:cNvSpPr>
            <a:spLocks noGrp="1"/>
          </p:cNvSpPr>
          <p:nvPr>
            <p:ph type="body" orient="vert" idx="1"/>
          </p:nvPr>
        </p:nvSpPr>
        <p:spPr>
          <a:xfrm>
            <a:off x="893763" y="519113"/>
            <a:ext cx="8261350" cy="8266112"/>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7F47E0A-FD74-AA4A-86A8-EA0A4F588D6B}"/>
              </a:ext>
            </a:extLst>
          </p:cNvPr>
          <p:cNvSpPr>
            <a:spLocks noGrp="1"/>
          </p:cNvSpPr>
          <p:nvPr>
            <p:ph type="dt" sz="half" idx="10"/>
          </p:nvPr>
        </p:nvSpPr>
        <p:spPr/>
        <p:txBody>
          <a:body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B77A272A-C03C-FE41-889C-3D02E6535B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ECC7FDB-C600-504D-BF2A-1A870581C543}"/>
              </a:ext>
            </a:extLst>
          </p:cNvPr>
          <p:cNvSpPr>
            <a:spLocks noGrp="1"/>
          </p:cNvSpPr>
          <p:nvPr>
            <p:ph type="sldNum" sz="quarter" idx="12"/>
          </p:nvPr>
        </p:nvSpPr>
        <p:spPr/>
        <p:txBody>
          <a:bodyPr/>
          <a:lstStyle/>
          <a:p>
            <a:fld id="{A08CDF3C-E65E-C141-B414-DACE524A9E6E}" type="slidenum">
              <a:rPr lang="sv-SE" smtClean="0"/>
              <a:t>‹#›</a:t>
            </a:fld>
            <a:endParaRPr lang="sv-SE"/>
          </a:p>
        </p:txBody>
      </p:sp>
    </p:spTree>
    <p:extLst>
      <p:ext uri="{BB962C8B-B14F-4D97-AF65-F5344CB8AC3E}">
        <p14:creationId xmlns:p14="http://schemas.microsoft.com/office/powerpoint/2010/main" val="142641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 Centrerad">
    <p:spTree>
      <p:nvGrpSpPr>
        <p:cNvPr id="1" name=""/>
        <p:cNvGrpSpPr/>
        <p:nvPr/>
      </p:nvGrpSpPr>
      <p:grpSpPr>
        <a:xfrm>
          <a:off x="0" y="0"/>
          <a:ext cx="0" cy="0"/>
          <a:chOff x="0" y="0"/>
          <a:chExt cx="0" cy="0"/>
        </a:xfrm>
      </p:grpSpPr>
      <p:sp>
        <p:nvSpPr>
          <p:cNvPr id="40" name="Titeltext"/>
          <p:cNvSpPr txBox="1">
            <a:spLocks noGrp="1"/>
          </p:cNvSpPr>
          <p:nvPr>
            <p:ph type="title"/>
          </p:nvPr>
        </p:nvSpPr>
        <p:spPr>
          <a:xfrm>
            <a:off x="660400" y="3759200"/>
            <a:ext cx="11684000" cy="2222500"/>
          </a:xfrm>
          <a:prstGeom prst="rect">
            <a:avLst/>
          </a:prstGeom>
        </p:spPr>
        <p:txBody>
          <a:bodyPr anchor="ctr"/>
          <a:lstStyle>
            <a:lvl1pPr>
              <a:defRPr sz="6200" spc="992"/>
            </a:lvl1pPr>
          </a:lstStyle>
          <a:p>
            <a:r>
              <a:rPr lang="sv-SE"/>
              <a:t>Klicka här för att ändra mall för rubrikformat</a:t>
            </a:r>
            <a:endParaRPr/>
          </a:p>
        </p:txBody>
      </p:sp>
      <p:sp>
        <p:nvSpPr>
          <p:cNvPr id="41"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kalt">
    <p:spTree>
      <p:nvGrpSpPr>
        <p:cNvPr id="1" name=""/>
        <p:cNvGrpSpPr/>
        <p:nvPr/>
      </p:nvGrpSpPr>
      <p:grpSpPr>
        <a:xfrm>
          <a:off x="0" y="0"/>
          <a:ext cx="0" cy="0"/>
          <a:chOff x="0" y="0"/>
          <a:chExt cx="0" cy="0"/>
        </a:xfrm>
      </p:grpSpPr>
      <p:sp>
        <p:nvSpPr>
          <p:cNvPr id="48" name="Bild"/>
          <p:cNvSpPr>
            <a:spLocks noGrp="1"/>
          </p:cNvSpPr>
          <p:nvPr>
            <p:ph type="pic" idx="13"/>
          </p:nvPr>
        </p:nvSpPr>
        <p:spPr>
          <a:xfrm>
            <a:off x="6496050" y="6350"/>
            <a:ext cx="6502400" cy="9753600"/>
          </a:xfrm>
          <a:prstGeom prst="rect">
            <a:avLst/>
          </a:prstGeom>
        </p:spPr>
        <p:txBody>
          <a:bodyPr lIns="91439" tIns="45719" rIns="91439" bIns="45719" anchor="t">
            <a:noAutofit/>
          </a:bodyPr>
          <a:lstStyle/>
          <a:p>
            <a:r>
              <a:rPr lang="sv-SE"/>
              <a:t>Klicka på ikonen för att lägga till en bild</a:t>
            </a:r>
            <a:endParaRPr/>
          </a:p>
        </p:txBody>
      </p:sp>
      <p:sp>
        <p:nvSpPr>
          <p:cNvPr id="49" name="Titeltext"/>
          <p:cNvSpPr txBox="1">
            <a:spLocks noGrp="1"/>
          </p:cNvSpPr>
          <p:nvPr>
            <p:ph type="title"/>
          </p:nvPr>
        </p:nvSpPr>
        <p:spPr>
          <a:xfrm>
            <a:off x="546100" y="4305300"/>
            <a:ext cx="5410200" cy="2984500"/>
          </a:xfrm>
          <a:prstGeom prst="rect">
            <a:avLst/>
          </a:prstGeom>
        </p:spPr>
        <p:txBody>
          <a:bodyPr/>
          <a:lstStyle/>
          <a:p>
            <a:r>
              <a:rPr lang="sv-SE"/>
              <a:t>Klicka här för att ändra mall för rubrikformat</a:t>
            </a:r>
            <a:endParaRPr/>
          </a:p>
        </p:txBody>
      </p:sp>
      <p:sp>
        <p:nvSpPr>
          <p:cNvPr id="50" name="Brödtext nivå ett…"/>
          <p:cNvSpPr txBox="1">
            <a:spLocks noGrp="1"/>
          </p:cNvSpPr>
          <p:nvPr>
            <p:ph type="body" sz="quarter" idx="1"/>
          </p:nvPr>
        </p:nvSpPr>
        <p:spPr>
          <a:xfrm>
            <a:off x="546100" y="3429000"/>
            <a:ext cx="5410200" cy="889000"/>
          </a:xfrm>
          <a:prstGeom prst="rect">
            <a:avLst/>
          </a:prstGeom>
        </p:spPr>
        <p:txBody>
          <a:bodyPr/>
          <a:lstStyle>
            <a:lvl1pPr marL="0" indent="0">
              <a:spcBef>
                <a:spcPts val="0"/>
              </a:spcBef>
              <a:buClrTx/>
              <a:buSzTx/>
              <a:buNone/>
              <a:defRPr sz="2400" cap="all" spc="384">
                <a:solidFill>
                  <a:schemeClr val="accent2">
                    <a:satOff val="44164"/>
                    <a:lumOff val="14231"/>
                  </a:schemeClr>
                </a:solidFill>
                <a:latin typeface="Avenir Book"/>
                <a:ea typeface="Avenir Book"/>
                <a:cs typeface="Avenir Book"/>
                <a:sym typeface="Avenir Book"/>
              </a:defRPr>
            </a:lvl1pPr>
            <a:lvl2pPr marL="0" indent="228600">
              <a:spcBef>
                <a:spcPts val="0"/>
              </a:spcBef>
              <a:buClrTx/>
              <a:buSzTx/>
              <a:buNone/>
              <a:defRPr sz="2400" cap="all" spc="384">
                <a:solidFill>
                  <a:schemeClr val="accent2">
                    <a:satOff val="44164"/>
                    <a:lumOff val="14231"/>
                  </a:schemeClr>
                </a:solidFill>
                <a:latin typeface="Avenir Book"/>
                <a:ea typeface="Avenir Book"/>
                <a:cs typeface="Avenir Book"/>
                <a:sym typeface="Avenir Book"/>
              </a:defRPr>
            </a:lvl2pPr>
            <a:lvl3pPr marL="0" indent="457200">
              <a:spcBef>
                <a:spcPts val="0"/>
              </a:spcBef>
              <a:buClrTx/>
              <a:buSzTx/>
              <a:buNone/>
              <a:defRPr sz="2400" cap="all" spc="384">
                <a:solidFill>
                  <a:schemeClr val="accent2">
                    <a:satOff val="44164"/>
                    <a:lumOff val="14231"/>
                  </a:schemeClr>
                </a:solidFill>
                <a:latin typeface="Avenir Book"/>
                <a:ea typeface="Avenir Book"/>
                <a:cs typeface="Avenir Book"/>
                <a:sym typeface="Avenir Book"/>
              </a:defRPr>
            </a:lvl3pPr>
            <a:lvl4pPr marL="0" indent="685800">
              <a:spcBef>
                <a:spcPts val="0"/>
              </a:spcBef>
              <a:buClrTx/>
              <a:buSzTx/>
              <a:buNone/>
              <a:defRPr sz="2400" cap="all" spc="384">
                <a:solidFill>
                  <a:schemeClr val="accent2">
                    <a:satOff val="44164"/>
                    <a:lumOff val="14231"/>
                  </a:schemeClr>
                </a:solidFill>
                <a:latin typeface="Avenir Book"/>
                <a:ea typeface="Avenir Book"/>
                <a:cs typeface="Avenir Book"/>
                <a:sym typeface="Avenir Book"/>
              </a:defRPr>
            </a:lvl4pPr>
            <a:lvl5pPr marL="0" indent="914400">
              <a:spcBef>
                <a:spcPts val="0"/>
              </a:spcBef>
              <a:buClrTx/>
              <a:buSzTx/>
              <a:buNone/>
              <a:defRPr sz="2400" cap="all" spc="384">
                <a:solidFill>
                  <a:schemeClr val="accent2">
                    <a:satOff val="44164"/>
                    <a:lumOff val="14231"/>
                  </a:schemeClr>
                </a:solidFill>
                <a:latin typeface="Avenir Book"/>
                <a:ea typeface="Avenir Book"/>
                <a:cs typeface="Avenir Book"/>
                <a:sym typeface="Avenir Book"/>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51"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el och punkter">
    <p:spTree>
      <p:nvGrpSpPr>
        <p:cNvPr id="1" name=""/>
        <p:cNvGrpSpPr/>
        <p:nvPr/>
      </p:nvGrpSpPr>
      <p:grpSpPr>
        <a:xfrm>
          <a:off x="0" y="0"/>
          <a:ext cx="0" cy="0"/>
          <a:chOff x="0" y="0"/>
          <a:chExt cx="0" cy="0"/>
        </a:xfrm>
      </p:grpSpPr>
      <p:sp>
        <p:nvSpPr>
          <p:cNvPr id="66" name="Titeltext"/>
          <p:cNvSpPr txBox="1">
            <a:spLocks noGrp="1"/>
          </p:cNvSpPr>
          <p:nvPr>
            <p:ph type="title"/>
          </p:nvPr>
        </p:nvSpPr>
        <p:spPr>
          <a:prstGeom prst="rect">
            <a:avLst/>
          </a:prstGeom>
        </p:spPr>
        <p:txBody>
          <a:bodyPr/>
          <a:lstStyle/>
          <a:p>
            <a:r>
              <a:rPr lang="sv-SE"/>
              <a:t>Klicka här för att ändra mall för rubrikformat</a:t>
            </a:r>
            <a:endParaRPr/>
          </a:p>
        </p:txBody>
      </p:sp>
      <p:sp>
        <p:nvSpPr>
          <p:cNvPr id="67" name="Brödtext nivå ett…"/>
          <p:cNvSpPr txBox="1">
            <a:spLocks noGrp="1"/>
          </p:cNvSpPr>
          <p:nvPr>
            <p:ph type="body" idx="1"/>
          </p:nvPr>
        </p:nvSpPr>
        <p:spPr>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8"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punkter och bild">
    <p:spTree>
      <p:nvGrpSpPr>
        <p:cNvPr id="1" name=""/>
        <p:cNvGrpSpPr/>
        <p:nvPr/>
      </p:nvGrpSpPr>
      <p:grpSpPr>
        <a:xfrm>
          <a:off x="0" y="0"/>
          <a:ext cx="0" cy="0"/>
          <a:chOff x="0" y="0"/>
          <a:chExt cx="0" cy="0"/>
        </a:xfrm>
      </p:grpSpPr>
      <p:sp>
        <p:nvSpPr>
          <p:cNvPr id="75" name="Bild"/>
          <p:cNvSpPr>
            <a:spLocks noGrp="1"/>
          </p:cNvSpPr>
          <p:nvPr>
            <p:ph type="pic" idx="13"/>
          </p:nvPr>
        </p:nvSpPr>
        <p:spPr>
          <a:xfrm>
            <a:off x="6502400" y="0"/>
            <a:ext cx="6502400" cy="9753600"/>
          </a:xfrm>
          <a:prstGeom prst="rect">
            <a:avLst/>
          </a:prstGeom>
        </p:spPr>
        <p:txBody>
          <a:bodyPr lIns="91439" tIns="45719" rIns="91439" bIns="45719" anchor="t">
            <a:noAutofit/>
          </a:bodyPr>
          <a:lstStyle/>
          <a:p>
            <a:r>
              <a:rPr lang="sv-SE"/>
              <a:t>Klicka på ikonen för att lägga till en bild</a:t>
            </a:r>
            <a:endParaRPr/>
          </a:p>
        </p:txBody>
      </p:sp>
      <p:sp>
        <p:nvSpPr>
          <p:cNvPr id="76" name="Titeltext"/>
          <p:cNvSpPr txBox="1">
            <a:spLocks noGrp="1"/>
          </p:cNvSpPr>
          <p:nvPr>
            <p:ph type="title"/>
          </p:nvPr>
        </p:nvSpPr>
        <p:spPr>
          <a:xfrm>
            <a:off x="660400" y="609600"/>
            <a:ext cx="5080000" cy="1854200"/>
          </a:xfrm>
          <a:prstGeom prst="rect">
            <a:avLst/>
          </a:prstGeom>
        </p:spPr>
        <p:txBody>
          <a:bodyPr/>
          <a:lstStyle/>
          <a:p>
            <a:r>
              <a:rPr lang="sv-SE"/>
              <a:t>Klicka här för att ändra mall för rubrikformat</a:t>
            </a:r>
            <a:endParaRPr/>
          </a:p>
        </p:txBody>
      </p:sp>
      <p:sp>
        <p:nvSpPr>
          <p:cNvPr id="77" name="Brödtext nivå ett…"/>
          <p:cNvSpPr txBox="1">
            <a:spLocks noGrp="1"/>
          </p:cNvSpPr>
          <p:nvPr>
            <p:ph type="body" sz="half" idx="1"/>
          </p:nvPr>
        </p:nvSpPr>
        <p:spPr>
          <a:xfrm>
            <a:off x="660400" y="2819400"/>
            <a:ext cx="5080000" cy="6057900"/>
          </a:xfrm>
          <a:prstGeom prst="rect">
            <a:avLst/>
          </a:prstGeom>
        </p:spPr>
        <p:txBody>
          <a:bodyPr/>
          <a:lstStyle>
            <a:lvl1pPr marL="393700" indent="-393700">
              <a:spcBef>
                <a:spcPts val="3200"/>
              </a:spcBef>
              <a:defRPr sz="3000"/>
            </a:lvl1pPr>
            <a:lvl2pPr marL="787400" indent="-393700">
              <a:spcBef>
                <a:spcPts val="3200"/>
              </a:spcBef>
              <a:defRPr sz="3000"/>
            </a:lvl2pPr>
            <a:lvl3pPr marL="1181100" indent="-393700">
              <a:spcBef>
                <a:spcPts val="3200"/>
              </a:spcBef>
              <a:defRPr sz="3000"/>
            </a:lvl3pPr>
            <a:lvl4pPr marL="1574800" indent="-393700">
              <a:spcBef>
                <a:spcPts val="3200"/>
              </a:spcBef>
              <a:defRPr sz="3000"/>
            </a:lvl4pPr>
            <a:lvl5pPr marL="1968500" indent="-393700">
              <a:spcBef>
                <a:spcPts val="3200"/>
              </a:spcBef>
              <a:defRPr sz="3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78"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unkter">
    <p:spTree>
      <p:nvGrpSpPr>
        <p:cNvPr id="1" name=""/>
        <p:cNvGrpSpPr/>
        <p:nvPr/>
      </p:nvGrpSpPr>
      <p:grpSpPr>
        <a:xfrm>
          <a:off x="0" y="0"/>
          <a:ext cx="0" cy="0"/>
          <a:chOff x="0" y="0"/>
          <a:chExt cx="0" cy="0"/>
        </a:xfrm>
      </p:grpSpPr>
      <p:sp>
        <p:nvSpPr>
          <p:cNvPr id="85" name="Brödtext nivå ett…"/>
          <p:cNvSpPr txBox="1">
            <a:spLocks noGrp="1"/>
          </p:cNvSpPr>
          <p:nvPr>
            <p:ph type="body" idx="1"/>
          </p:nvPr>
        </p:nvSpPr>
        <p:spPr>
          <a:xfrm>
            <a:off x="660400" y="1511300"/>
            <a:ext cx="11684000" cy="67183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86"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Foto - 3 per sida">
    <p:spTree>
      <p:nvGrpSpPr>
        <p:cNvPr id="1" name=""/>
        <p:cNvGrpSpPr/>
        <p:nvPr/>
      </p:nvGrpSpPr>
      <p:grpSpPr>
        <a:xfrm>
          <a:off x="0" y="0"/>
          <a:ext cx="0" cy="0"/>
          <a:chOff x="0" y="0"/>
          <a:chExt cx="0" cy="0"/>
        </a:xfrm>
      </p:grpSpPr>
      <p:sp>
        <p:nvSpPr>
          <p:cNvPr id="93" name="Bild"/>
          <p:cNvSpPr>
            <a:spLocks noGrp="1"/>
          </p:cNvSpPr>
          <p:nvPr>
            <p:ph type="pic" sz="half" idx="13"/>
          </p:nvPr>
        </p:nvSpPr>
        <p:spPr>
          <a:xfrm>
            <a:off x="6502400" y="4879052"/>
            <a:ext cx="6502400" cy="4876801"/>
          </a:xfrm>
          <a:prstGeom prst="rect">
            <a:avLst/>
          </a:prstGeom>
        </p:spPr>
        <p:txBody>
          <a:bodyPr lIns="91439" tIns="45719" rIns="91439" bIns="45719" anchor="t">
            <a:noAutofit/>
          </a:bodyPr>
          <a:lstStyle/>
          <a:p>
            <a:r>
              <a:rPr lang="sv-SE"/>
              <a:t>Klicka på ikonen för att lägga till en bild</a:t>
            </a:r>
            <a:endParaRPr/>
          </a:p>
        </p:txBody>
      </p:sp>
      <p:sp>
        <p:nvSpPr>
          <p:cNvPr id="94" name="Bild"/>
          <p:cNvSpPr>
            <a:spLocks noGrp="1"/>
          </p:cNvSpPr>
          <p:nvPr>
            <p:ph type="pic" sz="half" idx="14"/>
          </p:nvPr>
        </p:nvSpPr>
        <p:spPr>
          <a:xfrm>
            <a:off x="6502400" y="0"/>
            <a:ext cx="6502400" cy="4876800"/>
          </a:xfrm>
          <a:prstGeom prst="rect">
            <a:avLst/>
          </a:prstGeom>
        </p:spPr>
        <p:txBody>
          <a:bodyPr lIns="91439" tIns="45719" rIns="91439" bIns="45719" anchor="t">
            <a:noAutofit/>
          </a:bodyPr>
          <a:lstStyle/>
          <a:p>
            <a:r>
              <a:rPr lang="sv-SE"/>
              <a:t>Klicka på ikonen för att lägga till en bild</a:t>
            </a:r>
            <a:endParaRPr/>
          </a:p>
        </p:txBody>
      </p:sp>
      <p:sp>
        <p:nvSpPr>
          <p:cNvPr id="95" name="Bild"/>
          <p:cNvSpPr>
            <a:spLocks noGrp="1"/>
          </p:cNvSpPr>
          <p:nvPr>
            <p:ph type="pic" idx="15"/>
          </p:nvPr>
        </p:nvSpPr>
        <p:spPr>
          <a:xfrm>
            <a:off x="0" y="0"/>
            <a:ext cx="6502400" cy="9753600"/>
          </a:xfrm>
          <a:prstGeom prst="rect">
            <a:avLst/>
          </a:prstGeom>
        </p:spPr>
        <p:txBody>
          <a:bodyPr lIns="91439" tIns="45719" rIns="91439" bIns="45719" anchor="t">
            <a:noAutofit/>
          </a:bodyPr>
          <a:lstStyle/>
          <a:p>
            <a:r>
              <a:rPr lang="sv-SE"/>
              <a:t>Klicka på ikonen för att lägga till en bild</a:t>
            </a:r>
            <a:endParaRPr/>
          </a:p>
        </p:txBody>
      </p:sp>
      <p:sp>
        <p:nvSpPr>
          <p:cNvPr id="96"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itat">
    <p:spTree>
      <p:nvGrpSpPr>
        <p:cNvPr id="1" name=""/>
        <p:cNvGrpSpPr/>
        <p:nvPr/>
      </p:nvGrpSpPr>
      <p:grpSpPr>
        <a:xfrm>
          <a:off x="0" y="0"/>
          <a:ext cx="0" cy="0"/>
          <a:chOff x="0" y="0"/>
          <a:chExt cx="0" cy="0"/>
        </a:xfrm>
      </p:grpSpPr>
      <p:sp>
        <p:nvSpPr>
          <p:cNvPr id="103" name="–Johnny Appleseed"/>
          <p:cNvSpPr txBox="1">
            <a:spLocks noGrp="1"/>
          </p:cNvSpPr>
          <p:nvPr>
            <p:ph type="body" sz="quarter" idx="13"/>
          </p:nvPr>
        </p:nvSpPr>
        <p:spPr>
          <a:xfrm>
            <a:off x="1270000" y="6362700"/>
            <a:ext cx="10464800" cy="520700"/>
          </a:xfrm>
          <a:prstGeom prst="rect">
            <a:avLst/>
          </a:prstGeom>
        </p:spPr>
        <p:txBody>
          <a:bodyPr>
            <a:spAutoFit/>
          </a:bodyPr>
          <a:lstStyle>
            <a:lvl1pPr marL="0" indent="0" algn="ctr">
              <a:spcBef>
                <a:spcPts val="0"/>
              </a:spcBef>
              <a:buClrTx/>
              <a:buSzTx/>
              <a:buNone/>
              <a:defRPr sz="2400" cap="all" spc="384">
                <a:solidFill>
                  <a:schemeClr val="accent2">
                    <a:satOff val="44164"/>
                    <a:lumOff val="14231"/>
                  </a:schemeClr>
                </a:solidFill>
              </a:defRPr>
            </a:lvl1pPr>
          </a:lstStyle>
          <a:p>
            <a:pPr lvl="0"/>
            <a:r>
              <a:rPr lang="sv-SE"/>
              <a:t>Klicka här för att ändra format på bakgrundstexten</a:t>
            </a:r>
          </a:p>
        </p:txBody>
      </p:sp>
      <p:sp>
        <p:nvSpPr>
          <p:cNvPr id="104" name="”Skriv ett citat här.”"/>
          <p:cNvSpPr txBox="1">
            <a:spLocks noGrp="1"/>
          </p:cNvSpPr>
          <p:nvPr>
            <p:ph type="body" sz="quarter" idx="14"/>
          </p:nvPr>
        </p:nvSpPr>
        <p:spPr>
          <a:xfrm>
            <a:off x="1270000" y="4248150"/>
            <a:ext cx="10464800" cy="723900"/>
          </a:xfrm>
          <a:prstGeom prst="rect">
            <a:avLst/>
          </a:prstGeom>
        </p:spPr>
        <p:txBody>
          <a:bodyPr>
            <a:spAutoFit/>
          </a:bodyPr>
          <a:lstStyle>
            <a:lvl1pPr marL="0" indent="0" algn="ctr">
              <a:spcBef>
                <a:spcPts val="0"/>
              </a:spcBef>
              <a:buClrTx/>
              <a:buSzTx/>
              <a:buNone/>
            </a:lvl1pPr>
          </a:lstStyle>
          <a:p>
            <a:pPr lvl="0"/>
            <a:r>
              <a:rPr lang="sv-SE"/>
              <a:t>Klicka här för att ändra format på bakgrundstexten</a:t>
            </a:r>
          </a:p>
        </p:txBody>
      </p:sp>
      <p:sp>
        <p:nvSpPr>
          <p:cNvPr id="105" name="Diabildsnummer"/>
          <p:cNvSpPr txBox="1">
            <a:spLocks noGrp="1"/>
          </p:cNvSpPr>
          <p:nvPr>
            <p:ph type="sldNum" sz="quarter" idx="2"/>
          </p:nvPr>
        </p:nvSpPr>
        <p:spPr>
          <a:xfrm>
            <a:off x="6311897" y="9258300"/>
            <a:ext cx="352045" cy="41910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gif"/><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660400" y="609600"/>
            <a:ext cx="11684000" cy="14224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r>
              <a:t>Titeltext</a:t>
            </a:r>
          </a:p>
        </p:txBody>
      </p:sp>
      <p:sp>
        <p:nvSpPr>
          <p:cNvPr id="3" name="Brödtext nivå ett…"/>
          <p:cNvSpPr txBox="1">
            <a:spLocks noGrp="1"/>
          </p:cNvSpPr>
          <p:nvPr>
            <p:ph type="body" idx="1"/>
          </p:nvPr>
        </p:nvSpPr>
        <p:spPr>
          <a:xfrm>
            <a:off x="660400" y="2019300"/>
            <a:ext cx="11684000" cy="67183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rPr dirty="0"/>
              <a:t>Brödtext nivå ett</a:t>
            </a:r>
          </a:p>
          <a:p>
            <a:pPr lvl="1"/>
            <a:r>
              <a:rPr dirty="0"/>
              <a:t>Brödtext nivå två</a:t>
            </a:r>
          </a:p>
          <a:p>
            <a:pPr lvl="2"/>
            <a:r>
              <a:rPr dirty="0"/>
              <a:t>Brödtext nivå tre</a:t>
            </a:r>
          </a:p>
          <a:p>
            <a:pPr lvl="3"/>
            <a:r>
              <a:rPr dirty="0"/>
              <a:t>Brödtext nivå fyra</a:t>
            </a:r>
          </a:p>
          <a:p>
            <a:pPr lvl="4"/>
            <a:r>
              <a:rPr dirty="0"/>
              <a:t>Brödtext nivå fem</a:t>
            </a:r>
          </a:p>
        </p:txBody>
      </p:sp>
      <p:grpSp>
        <p:nvGrpSpPr>
          <p:cNvPr id="15" name="Grupp 14"/>
          <p:cNvGrpSpPr/>
          <p:nvPr userDrawn="1"/>
        </p:nvGrpSpPr>
        <p:grpSpPr>
          <a:xfrm>
            <a:off x="537722" y="8737600"/>
            <a:ext cx="12306186" cy="1174750"/>
            <a:chOff x="537722" y="8737600"/>
            <a:chExt cx="12306186" cy="1174750"/>
          </a:xfrm>
        </p:grpSpPr>
        <p:grpSp>
          <p:nvGrpSpPr>
            <p:cNvPr id="5" name="Grupp 4"/>
            <p:cNvGrpSpPr/>
            <p:nvPr userDrawn="1"/>
          </p:nvGrpSpPr>
          <p:grpSpPr>
            <a:xfrm>
              <a:off x="537722" y="9064473"/>
              <a:ext cx="2088455" cy="847877"/>
              <a:chOff x="302945" y="6251423"/>
              <a:chExt cx="2088455" cy="847877"/>
            </a:xfrm>
          </p:grpSpPr>
          <p:grpSp>
            <p:nvGrpSpPr>
              <p:cNvPr id="6" name="Grupp 5"/>
              <p:cNvGrpSpPr/>
              <p:nvPr/>
            </p:nvGrpSpPr>
            <p:grpSpPr>
              <a:xfrm>
                <a:off x="302945" y="6251423"/>
                <a:ext cx="1348055" cy="467113"/>
                <a:chOff x="899592" y="5372872"/>
                <a:chExt cx="1301363" cy="467113"/>
              </a:xfrm>
            </p:grpSpPr>
            <p:pic>
              <p:nvPicPr>
                <p:cNvPr id="9" name="Bildobjekt 8"/>
                <p:cNvPicPr>
                  <a:picLocks noChangeAspect="1"/>
                </p:cNvPicPr>
                <p:nvPr userDrawn="1"/>
              </p:nvPicPr>
              <p:blipFill rotWithShape="1">
                <a:blip r:embed="rId15">
                  <a:extLst>
                    <a:ext uri="{28A0092B-C50C-407E-A947-70E740481C1C}">
                      <a14:useLocalDpi xmlns:a14="http://schemas.microsoft.com/office/drawing/2010/main" val="0"/>
                    </a:ext>
                  </a:extLst>
                </a:blip>
                <a:srcRect r="85107"/>
                <a:stretch/>
              </p:blipFill>
              <p:spPr>
                <a:xfrm>
                  <a:off x="899592" y="5373216"/>
                  <a:ext cx="355226" cy="449580"/>
                </a:xfrm>
                <a:prstGeom prst="rect">
                  <a:avLst/>
                </a:prstGeom>
              </p:spPr>
            </p:pic>
            <p:pic>
              <p:nvPicPr>
                <p:cNvPr id="10" name="Bildobjekt 9"/>
                <p:cNvPicPr>
                  <a:picLocks noChangeAspect="1"/>
                </p:cNvPicPr>
                <p:nvPr userDrawn="1"/>
              </p:nvPicPr>
              <p:blipFill rotWithShape="1">
                <a:blip r:embed="rId16">
                  <a:extLst>
                    <a:ext uri="{28A0092B-C50C-407E-A947-70E740481C1C}">
                      <a14:useLocalDpi xmlns:a14="http://schemas.microsoft.com/office/drawing/2010/main" val="0"/>
                    </a:ext>
                  </a:extLst>
                </a:blip>
                <a:srcRect r="79631"/>
                <a:stretch/>
              </p:blipFill>
              <p:spPr>
                <a:xfrm>
                  <a:off x="1331640" y="5373216"/>
                  <a:ext cx="432447" cy="466769"/>
                </a:xfrm>
                <a:prstGeom prst="rect">
                  <a:avLst/>
                </a:prstGeom>
              </p:spPr>
            </p:pic>
            <p:pic>
              <p:nvPicPr>
                <p:cNvPr id="11" name="Bildobjekt 10"/>
                <p:cNvPicPr>
                  <a:picLocks noChangeAspect="1"/>
                </p:cNvPicPr>
                <p:nvPr userDrawn="1"/>
              </p:nvPicPr>
              <p:blipFill rotWithShape="1">
                <a:blip r:embed="rId17">
                  <a:extLst>
                    <a:ext uri="{28A0092B-C50C-407E-A947-70E740481C1C}">
                      <a14:useLocalDpi xmlns:a14="http://schemas.microsoft.com/office/drawing/2010/main" val="0"/>
                    </a:ext>
                  </a:extLst>
                </a:blip>
                <a:srcRect t="7316" r="68262" b="9301"/>
                <a:stretch/>
              </p:blipFill>
              <p:spPr>
                <a:xfrm>
                  <a:off x="1835696" y="5372872"/>
                  <a:ext cx="365259" cy="467113"/>
                </a:xfrm>
                <a:prstGeom prst="rect">
                  <a:avLst/>
                </a:prstGeom>
              </p:spPr>
            </p:pic>
          </p:grpSp>
          <p:pic>
            <p:nvPicPr>
              <p:cNvPr id="7" name="Picture 2"/>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660086" y="6264123"/>
                <a:ext cx="573919"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ktangel 7"/>
              <p:cNvSpPr/>
              <p:nvPr userDrawn="1"/>
            </p:nvSpPr>
            <p:spPr>
              <a:xfrm>
                <a:off x="1568618" y="6736440"/>
                <a:ext cx="822782" cy="36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pic>
          <p:nvPicPr>
            <p:cNvPr id="13" name="Picture 4" descr="http://www.lansstyrelsen.se/vasterbotten/_catalogs/masterpage/_layouts/LST-Images/Logotyp_mosswebb_start_liggande_75procent.png"/>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5332349" y="8737600"/>
              <a:ext cx="1695450" cy="94297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9783208" y="8949056"/>
              <a:ext cx="30607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5" r:id="rId5"/>
    <p:sldLayoutId id="2147483656" r:id="rId6"/>
    <p:sldLayoutId id="2147483657" r:id="rId7"/>
    <p:sldLayoutId id="2147483658" r:id="rId8"/>
    <p:sldLayoutId id="2147483659" r:id="rId9"/>
    <p:sldLayoutId id="2147483661" r:id="rId10"/>
    <p:sldLayoutId id="2147483662" r:id="rId11"/>
    <p:sldLayoutId id="2147483663" r:id="rId12"/>
    <p:sldLayoutId id="2147483664" r:id="rId13"/>
  </p:sldLayoutIdLst>
  <p:transition spd="med"/>
  <p:txStyles>
    <p:titleStyle>
      <a:lvl1pPr marL="0" marR="0" indent="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1pPr>
      <a:lvl2pPr marL="0" marR="0" indent="2286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2pPr>
      <a:lvl3pPr marL="0" marR="0" indent="4572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3pPr>
      <a:lvl4pPr marL="0" marR="0" indent="6858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4pPr>
      <a:lvl5pPr marL="0" marR="0" indent="9144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5pPr>
      <a:lvl6pPr marL="0" marR="0" indent="11430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6pPr>
      <a:lvl7pPr marL="0" marR="0" indent="13716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7pPr>
      <a:lvl8pPr marL="0" marR="0" indent="16002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8pPr>
      <a:lvl9pPr marL="0" marR="0" indent="1828800" algn="l" defTabSz="584200" rtl="0" eaLnBrk="1" latinLnBrk="0" hangingPunct="1">
        <a:lnSpc>
          <a:spcPct val="100000"/>
        </a:lnSpc>
        <a:spcBef>
          <a:spcPts val="0"/>
        </a:spcBef>
        <a:spcAft>
          <a:spcPts val="0"/>
        </a:spcAft>
        <a:buClrTx/>
        <a:buSzTx/>
        <a:buFontTx/>
        <a:buNone/>
        <a:tabLst/>
        <a:defRPr sz="4500" b="0" i="0" u="none" strike="noStrike" cap="all" spc="720" baseline="0">
          <a:ln>
            <a:noFill/>
          </a:ln>
          <a:solidFill>
            <a:srgbClr val="FFFFFF"/>
          </a:solidFill>
          <a:uFillTx/>
          <a:latin typeface="+mn-lt"/>
          <a:ea typeface="+mn-ea"/>
          <a:cs typeface="+mn-cs"/>
          <a:sym typeface="Avenir Light"/>
        </a:defRPr>
      </a:lvl9pPr>
    </p:titleStyle>
    <p:bodyStyle>
      <a:lvl1pPr marL="4699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1pPr>
      <a:lvl2pPr marL="9398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2pPr>
      <a:lvl3pPr marL="14097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3pPr>
      <a:lvl4pPr marL="18796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4pPr>
      <a:lvl5pPr marL="23495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5pPr>
      <a:lvl6pPr marL="28194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6pPr>
      <a:lvl7pPr marL="32893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7pPr>
      <a:lvl8pPr marL="37592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8pPr>
      <a:lvl9pPr marL="4229100" marR="0" indent="-469900" algn="l" defTabSz="584200" eaLnBrk="1" latinLnBrk="0" hangingPunct="1">
        <a:lnSpc>
          <a:spcPct val="100000"/>
        </a:lnSpc>
        <a:spcBef>
          <a:spcPts val="4200"/>
        </a:spcBef>
        <a:spcAft>
          <a:spcPts val="0"/>
        </a:spcAft>
        <a:buClr>
          <a:srgbClr val="646464"/>
        </a:buClr>
        <a:buSzPct val="90000"/>
        <a:buFontTx/>
        <a:buChar char="•"/>
        <a:tabLst/>
        <a:defRPr sz="3600" b="0" i="0" u="none" strike="noStrike" cap="none" spc="0" baseline="0">
          <a:ln>
            <a:noFill/>
          </a:ln>
          <a:solidFill>
            <a:srgbClr val="FFFFFF"/>
          </a:solidFill>
          <a:uFillTx/>
          <a:latin typeface="+mn-lt"/>
          <a:ea typeface="+mn-ea"/>
          <a:cs typeface="+mn-cs"/>
          <a:sym typeface="Avenir Light"/>
        </a:defRPr>
      </a:lvl9pPr>
    </p:bodyStyle>
    <p:otherStyle>
      <a:lvl1pPr marL="0" marR="0" indent="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1pPr>
      <a:lvl2pPr marL="0" marR="0" indent="2286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2pPr>
      <a:lvl3pPr marL="0" marR="0" indent="4572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3pPr>
      <a:lvl4pPr marL="0" marR="0" indent="6858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4pPr>
      <a:lvl5pPr marL="0" marR="0" indent="9144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5pPr>
      <a:lvl6pPr marL="0" marR="0" indent="11430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6pPr>
      <a:lvl7pPr marL="0" marR="0" indent="13716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7pPr>
      <a:lvl8pPr marL="0" marR="0" indent="16002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8pPr>
      <a:lvl9pPr marL="0" marR="0" indent="18288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venir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BC8E6ED-4275-CC4C-85C0-55ACBEFB6201}"/>
              </a:ext>
            </a:extLst>
          </p:cNvPr>
          <p:cNvSpPr>
            <a:spLocks noGrp="1"/>
          </p:cNvSpPr>
          <p:nvPr>
            <p:ph type="title"/>
          </p:nvPr>
        </p:nvSpPr>
        <p:spPr>
          <a:xfrm>
            <a:off x="893763" y="519113"/>
            <a:ext cx="11217275" cy="852487"/>
          </a:xfrm>
          <a:prstGeom prst="rect">
            <a:avLst/>
          </a:prstGeom>
        </p:spPr>
        <p:txBody>
          <a:bodyPr vert="horz" lIns="91440" tIns="45720" rIns="91440" bIns="45720" rtlCol="0" anchor="ctr">
            <a:normAutofit/>
          </a:bodyPr>
          <a:lstStyle/>
          <a:p>
            <a:r>
              <a:rPr lang="sv-SE" dirty="0"/>
              <a:t>Inlandets Teknikpark tidig projektidé EU-projekt</a:t>
            </a:r>
          </a:p>
        </p:txBody>
      </p:sp>
      <p:sp>
        <p:nvSpPr>
          <p:cNvPr id="3" name="Platshållare för text 2">
            <a:extLst>
              <a:ext uri="{FF2B5EF4-FFF2-40B4-BE49-F238E27FC236}">
                <a16:creationId xmlns:a16="http://schemas.microsoft.com/office/drawing/2014/main" id="{1DE1AD8F-E636-034D-976E-99BF1F1E3824}"/>
              </a:ext>
            </a:extLst>
          </p:cNvPr>
          <p:cNvSpPr>
            <a:spLocks noGrp="1"/>
          </p:cNvSpPr>
          <p:nvPr>
            <p:ph type="body" idx="1"/>
          </p:nvPr>
        </p:nvSpPr>
        <p:spPr>
          <a:xfrm>
            <a:off x="893763" y="2597150"/>
            <a:ext cx="11217275" cy="6188075"/>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6AD579-D2CE-824C-A6C8-C206250C3915}"/>
              </a:ext>
            </a:extLst>
          </p:cNvPr>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6667D322-1721-7D44-9A1C-E79AD1D766B7}" type="datetimeFigureOut">
              <a:rPr lang="sv-SE" smtClean="0"/>
              <a:t>2019-06-26</a:t>
            </a:fld>
            <a:endParaRPr lang="sv-SE"/>
          </a:p>
        </p:txBody>
      </p:sp>
      <p:sp>
        <p:nvSpPr>
          <p:cNvPr id="5" name="Platshållare för sidfot 4">
            <a:extLst>
              <a:ext uri="{FF2B5EF4-FFF2-40B4-BE49-F238E27FC236}">
                <a16:creationId xmlns:a16="http://schemas.microsoft.com/office/drawing/2014/main" id="{611992A8-8BB5-CD40-8BD4-3852674EA65A}"/>
              </a:ext>
            </a:extLst>
          </p:cNvPr>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D981EC69-1A86-7B48-9F09-8E522E44EDEE}"/>
              </a:ext>
            </a:extLst>
          </p:cNvPr>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A08CDF3C-E65E-C141-B414-DACE524A9E6E}" type="slidenum">
              <a:rPr lang="sv-SE" smtClean="0"/>
              <a:t>‹#›</a:t>
            </a:fld>
            <a:endParaRPr lang="sv-SE"/>
          </a:p>
        </p:txBody>
      </p:sp>
    </p:spTree>
    <p:extLst>
      <p:ext uri="{BB962C8B-B14F-4D97-AF65-F5344CB8AC3E}">
        <p14:creationId xmlns:p14="http://schemas.microsoft.com/office/powerpoint/2010/main" val="293638271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geringen.se/informationsmaterial/2017/12/handlingsplan-2-for-smart-industri--en-nyindustrialiseringsstrategi-for-sverige/" TargetMode="External"/><Relationship Id="rId2" Type="http://schemas.openxmlformats.org/officeDocument/2006/relationships/hyperlink" Target="https://www.botnia-atlantica.eu/"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novatum.se/om-innovatum/"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94079" y="647701"/>
            <a:ext cx="11704320" cy="7358876"/>
          </a:xfrm>
        </p:spPr>
        <p:txBody>
          <a:bodyPr>
            <a:noAutofit/>
          </a:bodyPr>
          <a:lstStyle/>
          <a:p>
            <a:pPr marL="0" indent="0" algn="ctr">
              <a:buNone/>
            </a:pPr>
            <a:r>
              <a:rPr lang="sv-SE" sz="3200" dirty="0"/>
              <a:t>Tillväxtverkets utlysning 2019:2 inom EU-programmet för Övre Norrland.</a:t>
            </a:r>
            <a:br>
              <a:rPr lang="sv-SE" sz="3200" dirty="0"/>
            </a:br>
            <a:r>
              <a:rPr lang="sv-SE" sz="3200" dirty="0"/>
              <a:t>Inlandets Teknikpark söker projektmedel inom insatsområde 3:</a:t>
            </a:r>
            <a:br>
              <a:rPr lang="sv-SE" sz="3200" dirty="0"/>
            </a:br>
            <a:r>
              <a:rPr lang="sv-SE" sz="3200" b="1" dirty="0"/>
              <a:t>Att öka små och medelstora företags konkurrenskraft</a:t>
            </a:r>
          </a:p>
          <a:p>
            <a:pPr marL="0" indent="0" algn="ctr">
              <a:buNone/>
            </a:pPr>
            <a:endParaRPr lang="sv-SE" sz="4000" b="1" dirty="0"/>
          </a:p>
          <a:p>
            <a:pPr marL="0" indent="0" algn="ctr">
              <a:buNone/>
            </a:pPr>
            <a:r>
              <a:rPr lang="sv-SE" sz="4000" b="1" dirty="0"/>
              <a:t>Beskrivning av tidig projektidé</a:t>
            </a:r>
          </a:p>
          <a:p>
            <a:pPr marL="0" indent="0" fontAlgn="auto">
              <a:buNone/>
            </a:pPr>
            <a:r>
              <a:rPr lang="sv-SE" sz="2800" b="1" dirty="0"/>
              <a:t>Projektnamn</a:t>
            </a:r>
            <a:endParaRPr lang="sv-SE" sz="2800" dirty="0"/>
          </a:p>
          <a:p>
            <a:pPr lvl="0" fontAlgn="auto"/>
            <a:r>
              <a:rPr lang="sv-SE" sz="2800" b="1" dirty="0">
                <a:solidFill>
                  <a:srgbClr val="0070C0"/>
                </a:solidFill>
              </a:rPr>
              <a:t>Inlandets Teknikpark </a:t>
            </a:r>
            <a:r>
              <a:rPr lang="sv-SE" sz="2800" dirty="0">
                <a:solidFill>
                  <a:schemeClr val="tx1"/>
                </a:solidFill>
              </a:rPr>
              <a:t>nedan kallat Teknikparken</a:t>
            </a:r>
          </a:p>
          <a:p>
            <a:pPr marL="0" lvl="0" indent="0" fontAlgn="auto">
              <a:buNone/>
            </a:pPr>
            <a:r>
              <a:rPr lang="sv-SE" sz="2800" b="1" dirty="0">
                <a:solidFill>
                  <a:schemeClr val="tx1"/>
                </a:solidFill>
              </a:rPr>
              <a:t>Tilltänkt sökande organisation och samarbetsparter</a:t>
            </a:r>
          </a:p>
          <a:p>
            <a:pPr lvl="0" fontAlgn="auto">
              <a:buFont typeface="Arial" panose="020B0604020202020204" pitchFamily="34" charset="0"/>
              <a:buChar char="•"/>
            </a:pPr>
            <a:r>
              <a:rPr lang="sv-SE" sz="2800" dirty="0"/>
              <a:t>Vilhelmina kommun, Dorotea kommun, Åsele kommun + x antal ytterligare kommuner</a:t>
            </a:r>
          </a:p>
          <a:p>
            <a:pPr marL="0" lvl="0" indent="0" fontAlgn="auto">
              <a:buNone/>
            </a:pPr>
            <a:r>
              <a:rPr lang="sv-SE" sz="2800" b="1" dirty="0"/>
              <a:t>Kontaktperson</a:t>
            </a:r>
          </a:p>
          <a:p>
            <a:pPr lvl="0" fontAlgn="auto">
              <a:buFont typeface="Arial" panose="020B0604020202020204" pitchFamily="34" charset="0"/>
              <a:buChar char="•"/>
            </a:pPr>
            <a:r>
              <a:rPr lang="sv-SE" sz="2800" dirty="0"/>
              <a:t>Per Lindberg, mobil: 0702652214, E-post: per.lindberg@edu.vilhelmina.se</a:t>
            </a:r>
          </a:p>
          <a:p>
            <a:pPr marL="0" lvl="0" indent="0" fontAlgn="auto">
              <a:buNone/>
            </a:pPr>
            <a:endParaRPr lang="sv-SE" sz="2800" dirty="0"/>
          </a:p>
          <a:p>
            <a:pPr lvl="1"/>
            <a:endParaRPr lang="sv-SE" sz="2800" dirty="0">
              <a:latin typeface="Helvetica"/>
              <a:cs typeface="Helvetica"/>
            </a:endParaRPr>
          </a:p>
        </p:txBody>
      </p:sp>
    </p:spTree>
    <p:extLst>
      <p:ext uri="{BB962C8B-B14F-4D97-AF65-F5344CB8AC3E}">
        <p14:creationId xmlns:p14="http://schemas.microsoft.com/office/powerpoint/2010/main" val="382748556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200150"/>
            <a:ext cx="11216642" cy="7715250"/>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b="1" dirty="0"/>
          </a:p>
          <a:p>
            <a:pPr marL="0" indent="0" algn="ctr" fontAlgn="auto">
              <a:buNone/>
            </a:pPr>
            <a:r>
              <a:rPr lang="sv-SE" b="1" dirty="0"/>
              <a:t>4. Vilken målgrupp har projektet? </a:t>
            </a:r>
            <a:endParaRPr lang="sv-SE" dirty="0"/>
          </a:p>
          <a:p>
            <a:pPr marL="0" indent="0" fontAlgn="auto">
              <a:buNone/>
            </a:pPr>
            <a:r>
              <a:rPr lang="sv-SE" sz="2800" b="1" dirty="0"/>
              <a:t>4. Teknikparkens målgrupp</a:t>
            </a:r>
            <a:endParaRPr lang="sv-SE" sz="2800" dirty="0"/>
          </a:p>
          <a:p>
            <a:pPr fontAlgn="auto"/>
            <a:r>
              <a:rPr lang="sv-SE" sz="2800" dirty="0"/>
              <a:t>a) Inlandets företag </a:t>
            </a:r>
          </a:p>
          <a:p>
            <a:pPr fontAlgn="auto"/>
            <a:r>
              <a:rPr lang="sv-SE" sz="2800" dirty="0"/>
              <a:t>b) Gymnasieskolor och Lärcentra i Inlandet </a:t>
            </a:r>
          </a:p>
          <a:p>
            <a:pPr fontAlgn="auto"/>
            <a:r>
              <a:rPr lang="sv-SE" sz="2800" dirty="0"/>
              <a:t>c) Kommunerna inom Norrlands inland (Vilhelmina, Dorotea, och Åsele kommuner m.fl.)</a:t>
            </a:r>
          </a:p>
          <a:p>
            <a:pPr fontAlgn="auto"/>
            <a:r>
              <a:rPr lang="sv-SE" sz="2800" dirty="0"/>
              <a:t>d) Inlandets ungdomar genom öka antalet blivande gymnasie-elever vid tekniska och företagsekonomiska utbildningar</a:t>
            </a:r>
          </a:p>
        </p:txBody>
      </p:sp>
    </p:spTree>
    <p:extLst>
      <p:ext uri="{BB962C8B-B14F-4D97-AF65-F5344CB8AC3E}">
        <p14:creationId xmlns:p14="http://schemas.microsoft.com/office/powerpoint/2010/main" val="423498797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295400"/>
            <a:ext cx="11216642" cy="7429500"/>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5. Vilket är det förväntade resultatet efter projektets slut? </a:t>
            </a:r>
            <a:endParaRPr lang="sv-SE" sz="3200" dirty="0"/>
          </a:p>
          <a:p>
            <a:pPr marL="0" indent="0" fontAlgn="auto">
              <a:buNone/>
            </a:pPr>
            <a:r>
              <a:rPr lang="sv-SE" sz="2800" b="1" dirty="0"/>
              <a:t>5. Projektets nytta och resultat efter projekttiden</a:t>
            </a:r>
          </a:p>
          <a:p>
            <a:pPr marL="0" indent="0" fontAlgn="auto">
              <a:buNone/>
            </a:pPr>
            <a:r>
              <a:rPr lang="sv-SE" sz="2800" dirty="0">
                <a:solidFill>
                  <a:schemeClr val="tx1"/>
                </a:solidFill>
              </a:rPr>
              <a:t>Etablering av Inlandets Teknikpark </a:t>
            </a:r>
            <a:r>
              <a:rPr lang="sv-SE" sz="2800" dirty="0"/>
              <a:t>som en långsiktigt hållbar industriell samverkansform för kompetensförsörjning i Norrlands inland. Samverkan innefattar företagen, skolor, lärcentra och kommuner.</a:t>
            </a:r>
          </a:p>
          <a:p>
            <a:pPr fontAlgn="auto">
              <a:buFont typeface="Arial" panose="020B0604020202020204" pitchFamily="34" charset="0"/>
              <a:buChar char="•"/>
            </a:pPr>
            <a:r>
              <a:rPr lang="sv-SE" sz="2800" b="1" dirty="0">
                <a:solidFill>
                  <a:srgbClr val="0070C0"/>
                </a:solidFill>
              </a:rPr>
              <a:t>Resultat</a:t>
            </a:r>
            <a:r>
              <a:rPr lang="sv-SE" sz="2800" dirty="0"/>
              <a:t>: Inlandets Teknikpark som intresseförening, stiftelse eller aktiebolag</a:t>
            </a:r>
          </a:p>
          <a:p>
            <a:pPr marL="0" indent="0" fontAlgn="auto">
              <a:buNone/>
            </a:pPr>
            <a:r>
              <a:rPr lang="sv-SE" sz="2800" dirty="0"/>
              <a:t>Öka förmågan för små och medelstora industri och industrinära tjänsteföretag i Norrlands inland </a:t>
            </a:r>
            <a:r>
              <a:rPr lang="sv-SE" sz="2800" b="1" dirty="0"/>
              <a:t>att växa </a:t>
            </a:r>
            <a:r>
              <a:rPr lang="sv-SE" sz="2800" dirty="0"/>
              <a:t>på den regionala, nationella och internationella marknaden.</a:t>
            </a:r>
          </a:p>
          <a:p>
            <a:pPr fontAlgn="auto">
              <a:buFont typeface="Arial" panose="020B0604020202020204" pitchFamily="34" charset="0"/>
              <a:buChar char="•"/>
            </a:pPr>
            <a:r>
              <a:rPr lang="sv-SE" sz="2800" b="1" dirty="0">
                <a:solidFill>
                  <a:srgbClr val="0070C0"/>
                </a:solidFill>
              </a:rPr>
              <a:t>Resultat</a:t>
            </a:r>
            <a:r>
              <a:rPr lang="sv-SE" sz="2800" dirty="0"/>
              <a:t>: Tillräckligt många företag i nätverket är ISO-certifierade inom 9001/14000/14044-certifierade. Företag med mer än 10 anställda och som är underleverantörer har uppnått detta.</a:t>
            </a:r>
          </a:p>
          <a:p>
            <a:pPr marL="0" indent="0" fontAlgn="auto">
              <a:buNone/>
            </a:pPr>
            <a:endParaRPr lang="sv-SE" sz="2800" dirty="0"/>
          </a:p>
        </p:txBody>
      </p:sp>
    </p:spTree>
    <p:extLst>
      <p:ext uri="{BB962C8B-B14F-4D97-AF65-F5344CB8AC3E}">
        <p14:creationId xmlns:p14="http://schemas.microsoft.com/office/powerpoint/2010/main" val="261063506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817594"/>
            <a:ext cx="11216642" cy="7469156"/>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forts. 5. Vilket är det förväntade resultatet efter projektets slut? </a:t>
            </a:r>
            <a:endParaRPr lang="sv-SE" sz="3200" dirty="0"/>
          </a:p>
          <a:p>
            <a:pPr marL="0" indent="0" fontAlgn="auto">
              <a:buNone/>
            </a:pPr>
            <a:r>
              <a:rPr lang="sv-SE" sz="2800" b="1" dirty="0"/>
              <a:t>Projektets nytta och resultat efter projekttiden</a:t>
            </a:r>
          </a:p>
          <a:p>
            <a:pPr marL="0" indent="0" fontAlgn="auto">
              <a:buNone/>
            </a:pPr>
            <a:r>
              <a:rPr lang="sv-SE" sz="2800" dirty="0"/>
              <a:t>Vidareutbilda och höja kompetensen hos företagen och ungdomarna i Norrlands inland</a:t>
            </a:r>
          </a:p>
          <a:p>
            <a:pPr fontAlgn="auto">
              <a:buFont typeface="Arial" panose="020B0604020202020204" pitchFamily="34" charset="0"/>
              <a:buChar char="•"/>
            </a:pPr>
            <a:r>
              <a:rPr lang="sv-SE" sz="2800" b="1" dirty="0">
                <a:solidFill>
                  <a:srgbClr val="0070C0"/>
                </a:solidFill>
              </a:rPr>
              <a:t>Resultat: 1:</a:t>
            </a:r>
            <a:r>
              <a:rPr lang="sv-SE" sz="2800" dirty="0"/>
              <a:t> Företagen är medlemmar i Teknikparkens kompetenspool</a:t>
            </a:r>
          </a:p>
          <a:p>
            <a:pPr fontAlgn="auto">
              <a:buFont typeface="Arial" panose="020B0604020202020204" pitchFamily="34" charset="0"/>
              <a:buChar char="•"/>
            </a:pPr>
            <a:r>
              <a:rPr lang="sv-SE" sz="2800" b="1" dirty="0">
                <a:solidFill>
                  <a:srgbClr val="0070C0"/>
                </a:solidFill>
              </a:rPr>
              <a:t>Resultat 2:</a:t>
            </a:r>
            <a:r>
              <a:rPr lang="sv-SE" sz="2800" dirty="0"/>
              <a:t> Fler ungdomar jobbar inom företagen eller som specialister i kompetenspoolen</a:t>
            </a:r>
          </a:p>
          <a:p>
            <a:pPr fontAlgn="auto">
              <a:buFont typeface="Arial" panose="020B0604020202020204" pitchFamily="34" charset="0"/>
              <a:buChar char="•"/>
            </a:pPr>
            <a:r>
              <a:rPr lang="sv-SE" sz="2800" b="1" dirty="0">
                <a:solidFill>
                  <a:srgbClr val="0070C0"/>
                </a:solidFill>
              </a:rPr>
              <a:t>Resultat 3:</a:t>
            </a:r>
            <a:r>
              <a:rPr lang="sv-SE" sz="2800" dirty="0"/>
              <a:t> Fler kvinnor har kvalificerade arbetsuppgifter hos industriföretagen</a:t>
            </a:r>
          </a:p>
          <a:p>
            <a:pPr marL="0" indent="0" fontAlgn="auto">
              <a:buNone/>
            </a:pPr>
            <a:r>
              <a:rPr lang="sv-SE" sz="2800" dirty="0"/>
              <a:t>Implementering av arbetssätt med livscykelanalyser enligt ISO 14044</a:t>
            </a:r>
          </a:p>
          <a:p>
            <a:pPr>
              <a:buFont typeface="Arial" panose="020B0604020202020204" pitchFamily="34" charset="0"/>
              <a:buChar char="•"/>
            </a:pPr>
            <a:r>
              <a:rPr lang="sv-SE" sz="2800" b="1" dirty="0">
                <a:solidFill>
                  <a:srgbClr val="0070C0"/>
                </a:solidFill>
              </a:rPr>
              <a:t>Resultat: </a:t>
            </a:r>
            <a:r>
              <a:rPr lang="sv-SE" sz="2800" dirty="0"/>
              <a:t>Att bidra till att nationella miljömål uppnås, och att företagens CO</a:t>
            </a:r>
            <a:r>
              <a:rPr lang="sv-SE" sz="2800" baseline="-25000" dirty="0"/>
              <a:t>2</a:t>
            </a:r>
            <a:r>
              <a:rPr lang="sv-SE" sz="2800" dirty="0"/>
              <a:t>-avtryck minskar. </a:t>
            </a:r>
            <a:r>
              <a:rPr lang="sv-SE" sz="2800" b="1" dirty="0">
                <a:solidFill>
                  <a:srgbClr val="FF0000"/>
                </a:solidFill>
              </a:rPr>
              <a:t> </a:t>
            </a:r>
          </a:p>
        </p:txBody>
      </p:sp>
    </p:spTree>
    <p:extLst>
      <p:ext uri="{BB962C8B-B14F-4D97-AF65-F5344CB8AC3E}">
        <p14:creationId xmlns:p14="http://schemas.microsoft.com/office/powerpoint/2010/main" val="221946465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794882"/>
            <a:ext cx="11216642" cy="5151863"/>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forts. 5. Vilket är det förväntade resultatet efter projektets slut? </a:t>
            </a:r>
            <a:endParaRPr lang="sv-SE" sz="3200" dirty="0"/>
          </a:p>
          <a:p>
            <a:pPr marL="0" indent="0" fontAlgn="auto">
              <a:buNone/>
            </a:pPr>
            <a:r>
              <a:rPr lang="sv-SE" sz="2800" b="1" dirty="0"/>
              <a:t>Projektets nytta och resultat efter projekttiden</a:t>
            </a:r>
          </a:p>
          <a:p>
            <a:pPr marL="0" indent="0">
              <a:buNone/>
            </a:pPr>
            <a:r>
              <a:rPr lang="sv-SE" sz="2800" dirty="0"/>
              <a:t>Ökad samverkan mäts genom fler affärer mellan regionens företagen</a:t>
            </a:r>
          </a:p>
          <a:p>
            <a:pPr>
              <a:buFont typeface="Arial" panose="020B0604020202020204" pitchFamily="34" charset="0"/>
              <a:buChar char="•"/>
            </a:pPr>
            <a:r>
              <a:rPr lang="sv-SE" sz="2800" b="1" dirty="0">
                <a:solidFill>
                  <a:srgbClr val="0070C0"/>
                </a:solidFill>
              </a:rPr>
              <a:t>Resultat 1</a:t>
            </a:r>
            <a:r>
              <a:rPr lang="sv-SE" sz="2800" dirty="0"/>
              <a:t>: Ökad samverkan mellan lokala företag</a:t>
            </a:r>
          </a:p>
          <a:p>
            <a:pPr>
              <a:buFont typeface="Arial" panose="020B0604020202020204" pitchFamily="34" charset="0"/>
              <a:buChar char="•"/>
            </a:pPr>
            <a:r>
              <a:rPr lang="sv-SE" sz="2800" b="1" dirty="0">
                <a:solidFill>
                  <a:srgbClr val="0070C0"/>
                </a:solidFill>
              </a:rPr>
              <a:t>Resultat 2</a:t>
            </a:r>
            <a:r>
              <a:rPr lang="sv-SE" sz="2800" dirty="0"/>
              <a:t>: Fler företag kan kvalificera sig som leverantörer till de större företagen i regionen</a:t>
            </a:r>
          </a:p>
          <a:p>
            <a:pPr marL="457200" lvl="1" indent="0">
              <a:buNone/>
            </a:pPr>
            <a:endParaRPr lang="sv-SE" sz="2800" dirty="0"/>
          </a:p>
          <a:p>
            <a:pPr fontAlgn="auto"/>
            <a:endParaRPr lang="sv-SE" sz="2800" dirty="0"/>
          </a:p>
        </p:txBody>
      </p:sp>
    </p:spTree>
    <p:extLst>
      <p:ext uri="{BB962C8B-B14F-4D97-AF65-F5344CB8AC3E}">
        <p14:creationId xmlns:p14="http://schemas.microsoft.com/office/powerpoint/2010/main" val="87260622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717314"/>
            <a:ext cx="11216642" cy="7790582"/>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6. Hur ser kopplingen ut mellan projektidén och behovet hos näringslivet?</a:t>
            </a:r>
            <a:endParaRPr lang="sv-SE" sz="3200" dirty="0"/>
          </a:p>
          <a:p>
            <a:pPr marL="0" indent="0" fontAlgn="auto">
              <a:buNone/>
            </a:pPr>
            <a:r>
              <a:rPr lang="sv-SE" sz="2800" b="1" dirty="0"/>
              <a:t>6a. Koppling mellan projektidén och det regionala/lokala näringslivet</a:t>
            </a:r>
            <a:endParaRPr lang="sv-SE" sz="2800" dirty="0"/>
          </a:p>
          <a:p>
            <a:pPr fontAlgn="auto"/>
            <a:r>
              <a:rPr lang="sv-SE" sz="2800" dirty="0"/>
              <a:t> Genom kontakter med inlandets företag har Teknikparken identifierat en kompetensbrist. Det finns ett behov av fler företag inom regionen som kan kvalificera sig som underleverantörer till de större, kustnära företagen.</a:t>
            </a:r>
          </a:p>
          <a:p>
            <a:pPr lvl="0"/>
            <a:r>
              <a:rPr lang="sv-SE" sz="2800" dirty="0"/>
              <a:t>Företag har efterfrågat hjälp att genomföra livscykelanalyser för att förbättra sin konkurrenskraft.</a:t>
            </a:r>
            <a:endParaRPr lang="sv-SE" sz="2800" dirty="0">
              <a:solidFill>
                <a:srgbClr val="FF0000"/>
              </a:solidFill>
            </a:endParaRPr>
          </a:p>
          <a:p>
            <a:pPr marL="0" indent="0" fontAlgn="auto">
              <a:buNone/>
            </a:pPr>
            <a:r>
              <a:rPr lang="sv-SE" sz="2800" b="1" dirty="0"/>
              <a:t>6b. Planerat samarbete med andra projekt i regionen</a:t>
            </a:r>
            <a:endParaRPr lang="sv-SE" sz="2800" dirty="0"/>
          </a:p>
          <a:p>
            <a:pPr fontAlgn="auto"/>
            <a:r>
              <a:rPr lang="sv-SE" sz="2800" dirty="0"/>
              <a:t>Teknikparken är en del av </a:t>
            </a:r>
            <a:r>
              <a:rPr lang="sv-SE" sz="2800" dirty="0" err="1"/>
              <a:t>Interreg</a:t>
            </a:r>
            <a:r>
              <a:rPr lang="sv-SE" sz="2800" dirty="0"/>
              <a:t> </a:t>
            </a:r>
            <a:r>
              <a:rPr lang="sv-SE" sz="2800" u="sng" dirty="0">
                <a:hlinkClick r:id="rId2"/>
              </a:rPr>
              <a:t>Botnia-Atlantica</a:t>
            </a:r>
            <a:endParaRPr lang="sv-SE" sz="2800" dirty="0"/>
          </a:p>
          <a:p>
            <a:pPr fontAlgn="auto"/>
            <a:r>
              <a:rPr lang="sv-SE" sz="2800" dirty="0"/>
              <a:t>Teknikparken kopplar detta projekt med Handlingsplan 2 för </a:t>
            </a:r>
            <a:r>
              <a:rPr lang="sv-SE" sz="2800" u="sng" dirty="0">
                <a:hlinkClick r:id="rId3"/>
              </a:rPr>
              <a:t>Smart industri</a:t>
            </a:r>
            <a:r>
              <a:rPr lang="sv-SE" sz="2800" dirty="0"/>
              <a:t> – en nyindustrialiseringsstrategi för Sverige</a:t>
            </a:r>
          </a:p>
          <a:p>
            <a:pPr fontAlgn="auto"/>
            <a:r>
              <a:rPr lang="sv-SE" sz="2800" dirty="0"/>
              <a:t>IUC Norr, Gemensamma projekt inom automation</a:t>
            </a:r>
            <a:endParaRPr lang="sv-SE" sz="2800" dirty="0">
              <a:solidFill>
                <a:srgbClr val="FF0000"/>
              </a:solidFill>
            </a:endParaRPr>
          </a:p>
          <a:p>
            <a:pPr fontAlgn="auto"/>
            <a:endParaRPr lang="sv-SE" sz="2800" dirty="0"/>
          </a:p>
        </p:txBody>
      </p:sp>
    </p:spTree>
    <p:extLst>
      <p:ext uri="{BB962C8B-B14F-4D97-AF65-F5344CB8AC3E}">
        <p14:creationId xmlns:p14="http://schemas.microsoft.com/office/powerpoint/2010/main" val="292341356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391766"/>
            <a:ext cx="11216642" cy="8314911"/>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7. Planerade samarbetspartners</a:t>
            </a:r>
            <a:r>
              <a:rPr lang="sv-SE" sz="3200" dirty="0"/>
              <a:t> </a:t>
            </a:r>
          </a:p>
          <a:p>
            <a:pPr marL="0" indent="0" fontAlgn="auto">
              <a:buNone/>
            </a:pPr>
            <a:r>
              <a:rPr lang="sv-SE" sz="2600" b="1" dirty="0">
                <a:solidFill>
                  <a:srgbClr val="0070C0"/>
                </a:solidFill>
              </a:rPr>
              <a:t>Umeå universitet </a:t>
            </a:r>
            <a:r>
              <a:rPr lang="sv-SE" sz="2600" dirty="0"/>
              <a:t>– examensarbeten inom industriell ekonomi, maskinkonstruktion</a:t>
            </a:r>
          </a:p>
          <a:p>
            <a:pPr marL="0" indent="0" fontAlgn="auto">
              <a:buNone/>
            </a:pPr>
            <a:r>
              <a:rPr lang="sv-SE" sz="2600" b="1" dirty="0">
                <a:solidFill>
                  <a:srgbClr val="0070C0"/>
                </a:solidFill>
              </a:rPr>
              <a:t>Designhögskolan</a:t>
            </a:r>
            <a:r>
              <a:rPr lang="sv-SE" sz="2600" dirty="0"/>
              <a:t> vid Umeå universitet – industridesign vid produktutveckling</a:t>
            </a:r>
          </a:p>
          <a:p>
            <a:pPr marL="0" indent="0" fontAlgn="auto">
              <a:buNone/>
            </a:pPr>
            <a:r>
              <a:rPr lang="sv-SE" sz="2600" b="1" dirty="0">
                <a:solidFill>
                  <a:srgbClr val="0070C0"/>
                </a:solidFill>
              </a:rPr>
              <a:t>Sliperiet</a:t>
            </a:r>
            <a:r>
              <a:rPr lang="sv-SE" sz="2600" dirty="0"/>
              <a:t> – tillverkningsprocesser och prototyptillverkning, maskiner för bearbetning, inkubator</a:t>
            </a:r>
          </a:p>
          <a:p>
            <a:pPr marL="0" indent="0" fontAlgn="auto">
              <a:buNone/>
            </a:pPr>
            <a:r>
              <a:rPr lang="sv-SE" sz="2600" b="1" dirty="0">
                <a:solidFill>
                  <a:srgbClr val="0070C0"/>
                </a:solidFill>
              </a:rPr>
              <a:t>Process IT </a:t>
            </a:r>
            <a:r>
              <a:rPr lang="sv-SE" sz="2600" dirty="0"/>
              <a:t>– har stort nätverk inom industriföretagen, </a:t>
            </a:r>
          </a:p>
          <a:p>
            <a:pPr marL="0" indent="0" fontAlgn="auto">
              <a:buNone/>
            </a:pPr>
            <a:r>
              <a:rPr lang="sv-SE" sz="2600" b="1" dirty="0">
                <a:solidFill>
                  <a:srgbClr val="0070C0"/>
                </a:solidFill>
              </a:rPr>
              <a:t>Luleå Tekniska Universitet </a:t>
            </a:r>
            <a:r>
              <a:rPr lang="sv-SE" sz="2600" dirty="0"/>
              <a:t>– examensarbeten inom miljö och maskinkonstruktion</a:t>
            </a:r>
          </a:p>
          <a:p>
            <a:pPr marL="0" indent="0" fontAlgn="auto">
              <a:buNone/>
            </a:pPr>
            <a:r>
              <a:rPr lang="sv-SE" sz="2600" b="1" dirty="0">
                <a:solidFill>
                  <a:srgbClr val="0070C0"/>
                </a:solidFill>
              </a:rPr>
              <a:t>Lärcentrum</a:t>
            </a:r>
            <a:r>
              <a:rPr lang="sv-SE" sz="2600" dirty="0"/>
              <a:t> i respektive kommun – samverkan vuxenutbildning</a:t>
            </a:r>
          </a:p>
          <a:p>
            <a:pPr marL="0" indent="0" fontAlgn="auto">
              <a:buNone/>
            </a:pPr>
            <a:r>
              <a:rPr lang="sv-SE" sz="2600" b="1" dirty="0">
                <a:solidFill>
                  <a:srgbClr val="0070C0"/>
                </a:solidFill>
              </a:rPr>
              <a:t>ALMI</a:t>
            </a:r>
            <a:r>
              <a:rPr lang="sv-SE" sz="2600" dirty="0"/>
              <a:t> – affärsutveckling, ekonomisk hjälp och stöd, ansökningar för innovatörer och nyföretagare</a:t>
            </a:r>
          </a:p>
          <a:p>
            <a:pPr marL="0" indent="0" fontAlgn="auto">
              <a:buNone/>
            </a:pPr>
            <a:r>
              <a:rPr lang="sv-SE" sz="2600" b="1" dirty="0">
                <a:solidFill>
                  <a:srgbClr val="0070C0"/>
                </a:solidFill>
              </a:rPr>
              <a:t>Coompanion</a:t>
            </a:r>
            <a:r>
              <a:rPr lang="sv-SE" sz="2600" dirty="0"/>
              <a:t> – har inkubatorverksamhet, ger support vid nyföretagande</a:t>
            </a:r>
          </a:p>
          <a:p>
            <a:pPr marL="0" indent="0" fontAlgn="auto">
              <a:buNone/>
            </a:pPr>
            <a:r>
              <a:rPr lang="sv-SE" sz="2600" b="1" dirty="0">
                <a:solidFill>
                  <a:srgbClr val="0070C0"/>
                </a:solidFill>
              </a:rPr>
              <a:t>IUC Norr </a:t>
            </a:r>
            <a:r>
              <a:rPr lang="sv-SE" sz="2600" dirty="0"/>
              <a:t>– samverkan inom automation och robottillverkning</a:t>
            </a:r>
          </a:p>
          <a:p>
            <a:pPr marL="0" indent="0">
              <a:buNone/>
            </a:pPr>
            <a:r>
              <a:rPr lang="sv-SE" sz="2600" b="1" dirty="0">
                <a:solidFill>
                  <a:srgbClr val="0070C0"/>
                </a:solidFill>
              </a:rPr>
              <a:t>Miljögiraff AB </a:t>
            </a:r>
            <a:r>
              <a:rPr lang="sv-SE" sz="2600" dirty="0"/>
              <a:t>– samverkan om livscykelanalyser och Miljövarudeklarationer </a:t>
            </a:r>
          </a:p>
        </p:txBody>
      </p:sp>
    </p:spTree>
    <p:extLst>
      <p:ext uri="{BB962C8B-B14F-4D97-AF65-F5344CB8AC3E}">
        <p14:creationId xmlns:p14="http://schemas.microsoft.com/office/powerpoint/2010/main" val="309686677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423779"/>
            <a:ext cx="11216642" cy="5851663"/>
          </a:xfrm>
        </p:spPr>
        <p:txBody>
          <a:bodyPr>
            <a:noAutofit/>
          </a:bodyPr>
          <a:lstStyle/>
          <a:p>
            <a:pPr marL="0" indent="0" algn="ctr" fontAlgn="auto">
              <a:buNone/>
            </a:pPr>
            <a:r>
              <a:rPr lang="sv-SE" sz="3200" b="1" dirty="0"/>
              <a:t>Att öka små och medelstora företags konkurrenskraft</a:t>
            </a:r>
          </a:p>
          <a:p>
            <a:pPr marL="0" indent="0" algn="ctr" fontAlgn="auto">
              <a:buNone/>
            </a:pPr>
            <a:endParaRPr lang="sv-SE" sz="3200" b="1" dirty="0"/>
          </a:p>
          <a:p>
            <a:pPr marL="0" indent="0" algn="ctr" fontAlgn="auto">
              <a:buNone/>
            </a:pPr>
            <a:r>
              <a:rPr lang="sv-SE" sz="3200" b="1" dirty="0"/>
              <a:t>8. Medfinansiärer för projektet</a:t>
            </a:r>
            <a:endParaRPr lang="sv-SE" sz="3200" dirty="0"/>
          </a:p>
          <a:p>
            <a:pPr marL="0" indent="0" fontAlgn="auto">
              <a:buNone/>
            </a:pPr>
            <a:r>
              <a:rPr lang="sv-SE" sz="2800" b="1" dirty="0"/>
              <a:t>Medfinansiärer – se även bilaga Budget</a:t>
            </a:r>
            <a:endParaRPr lang="sv-SE" sz="2800" dirty="0"/>
          </a:p>
          <a:p>
            <a:pPr fontAlgn="auto"/>
            <a:r>
              <a:rPr lang="sv-SE" sz="2800" dirty="0"/>
              <a:t>25% Kommunerna Vilhelmina, Åsele och Dorotea samt x antal ytterligare kommuner i Norrlands inland, se bilaga Budget</a:t>
            </a:r>
          </a:p>
          <a:p>
            <a:pPr fontAlgn="auto"/>
            <a:r>
              <a:rPr lang="sv-SE" sz="2800" dirty="0"/>
              <a:t>25% Region Västerbotten</a:t>
            </a:r>
          </a:p>
          <a:p>
            <a:pPr fontAlgn="auto"/>
            <a:r>
              <a:rPr lang="sv-SE" sz="2800" dirty="0"/>
              <a:t>50% Tillväxtverket</a:t>
            </a:r>
          </a:p>
          <a:p>
            <a:r>
              <a:rPr lang="sv-SE" sz="2800" dirty="0"/>
              <a:t>Projektidén presenteras fortlöpande för kommunerna under våren 2019 och för Region Västerbotten 17 maj 2019. </a:t>
            </a:r>
          </a:p>
        </p:txBody>
      </p:sp>
    </p:spTree>
    <p:extLst>
      <p:ext uri="{BB962C8B-B14F-4D97-AF65-F5344CB8AC3E}">
        <p14:creationId xmlns:p14="http://schemas.microsoft.com/office/powerpoint/2010/main" val="383954462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50240" y="990600"/>
            <a:ext cx="11704320" cy="7194396"/>
          </a:xfrm>
        </p:spPr>
        <p:txBody>
          <a:bodyPr>
            <a:noAutofit/>
          </a:bodyPr>
          <a:lstStyle/>
          <a:p>
            <a:pPr marL="0" indent="0" algn="ctr">
              <a:buNone/>
            </a:pPr>
            <a:r>
              <a:rPr lang="sv-SE" sz="3200" b="1" dirty="0"/>
              <a:t>Att öka små och medelstora företags konkurrenskraft</a:t>
            </a:r>
          </a:p>
          <a:p>
            <a:pPr marL="0" indent="0" algn="ctr">
              <a:buNone/>
            </a:pPr>
            <a:endParaRPr lang="sv-SE" sz="3200" b="1" dirty="0"/>
          </a:p>
          <a:p>
            <a:pPr marL="0" indent="0" algn="ctr">
              <a:buNone/>
            </a:pPr>
            <a:r>
              <a:rPr lang="sv-SE" sz="3200" b="1" dirty="0"/>
              <a:t>1. Vilka skäl finns det för projektet?</a:t>
            </a:r>
          </a:p>
          <a:p>
            <a:pPr marL="0" indent="0" fontAlgn="auto">
              <a:buNone/>
            </a:pPr>
            <a:r>
              <a:rPr lang="sv-SE" sz="2800" b="1" dirty="0"/>
              <a:t>1a. Problem som projektet vill lösa</a:t>
            </a:r>
            <a:endParaRPr lang="sv-SE" sz="2800" dirty="0"/>
          </a:p>
          <a:p>
            <a:pPr marL="0" lvl="0" indent="0" fontAlgn="auto">
              <a:buNone/>
            </a:pPr>
            <a:r>
              <a:rPr lang="sv-SE" sz="2800" b="1" dirty="0">
                <a:solidFill>
                  <a:srgbClr val="0070C0"/>
                </a:solidFill>
              </a:rPr>
              <a:t>Avsaknad av långsiktig, hållbar industriell samverkansform </a:t>
            </a:r>
            <a:r>
              <a:rPr lang="sv-SE" sz="2800" dirty="0"/>
              <a:t>för kompetensförsörjning i Norrlands inland </a:t>
            </a:r>
          </a:p>
          <a:p>
            <a:pPr marL="0" indent="0">
              <a:buNone/>
            </a:pPr>
            <a:r>
              <a:rPr lang="sv-SE" sz="2800" b="1" dirty="0">
                <a:solidFill>
                  <a:srgbClr val="0070C0"/>
                </a:solidFill>
              </a:rPr>
              <a:t>Brist på nätverk </a:t>
            </a:r>
            <a:r>
              <a:rPr lang="sv-SE" sz="2800" dirty="0"/>
              <a:t>mellan företagen: Svagt nätverk bland inlandets företag om vi jämför oss med Småland, delvis orsakat av stora avstånd och att det saknas en samarbetskultur </a:t>
            </a:r>
          </a:p>
          <a:p>
            <a:pPr marL="0" indent="0">
              <a:buNone/>
            </a:pPr>
            <a:r>
              <a:rPr lang="sv-SE" sz="2800" b="1" dirty="0">
                <a:solidFill>
                  <a:srgbClr val="0070C0"/>
                </a:solidFill>
              </a:rPr>
              <a:t>Saknar strategier för hållbarhet</a:t>
            </a:r>
            <a:r>
              <a:rPr lang="sv-SE" sz="2800" dirty="0"/>
              <a:t>: Långa avstånd ger höga transport- och produktkostnader och stora CO</a:t>
            </a:r>
            <a:r>
              <a:rPr lang="sv-SE" sz="2800" baseline="-25000" dirty="0"/>
              <a:t>2</a:t>
            </a:r>
            <a:r>
              <a:rPr lang="sv-SE" sz="2800" dirty="0"/>
              <a:t>-utsläpp</a:t>
            </a:r>
          </a:p>
          <a:p>
            <a:pPr marL="0" lvl="0" indent="0" fontAlgn="auto">
              <a:buNone/>
            </a:pPr>
            <a:r>
              <a:rPr lang="sv-SE" sz="2800" dirty="0"/>
              <a:t>Riksdagsbeslut om ett </a:t>
            </a:r>
            <a:r>
              <a:rPr lang="sv-SE" sz="2800" b="1" dirty="0">
                <a:solidFill>
                  <a:srgbClr val="0070C0"/>
                </a:solidFill>
              </a:rPr>
              <a:t>fossilfritt samhälle 2045 </a:t>
            </a:r>
            <a:r>
              <a:rPr lang="sv-SE" sz="2800" dirty="0"/>
              <a:t>vilket ställer stora krav på industrin och industrins förmåga att göralivscykelanalyser</a:t>
            </a:r>
          </a:p>
          <a:p>
            <a:pPr lvl="0" fontAlgn="auto"/>
            <a:endParaRPr lang="sv-SE" sz="2800" dirty="0"/>
          </a:p>
          <a:p>
            <a:pPr lvl="1"/>
            <a:endParaRPr lang="sv-SE" sz="2800" dirty="0">
              <a:latin typeface="Helvetica"/>
              <a:cs typeface="Helvetica"/>
            </a:endParaRPr>
          </a:p>
        </p:txBody>
      </p:sp>
    </p:spTree>
    <p:extLst>
      <p:ext uri="{BB962C8B-B14F-4D97-AF65-F5344CB8AC3E}">
        <p14:creationId xmlns:p14="http://schemas.microsoft.com/office/powerpoint/2010/main" val="396867680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5D60EB50-9A3A-9C43-85CD-7FEB683FA20F}"/>
              </a:ext>
            </a:extLst>
          </p:cNvPr>
          <p:cNvSpPr>
            <a:spLocks noGrp="1"/>
          </p:cNvSpPr>
          <p:nvPr>
            <p:ph type="body" idx="1"/>
          </p:nvPr>
        </p:nvSpPr>
        <p:spPr>
          <a:xfrm>
            <a:off x="894079" y="647700"/>
            <a:ext cx="11216642" cy="8172450"/>
          </a:xfrm>
        </p:spPr>
        <p:txBody>
          <a:bodyPr>
            <a:normAutofit lnSpcReduction="10000"/>
          </a:bodyPr>
          <a:lstStyle/>
          <a:p>
            <a:pPr marL="0" indent="0" algn="ctr">
              <a:buNone/>
            </a:pPr>
            <a:endParaRPr lang="sv-SE" sz="3200" b="1" dirty="0"/>
          </a:p>
          <a:p>
            <a:pPr marL="0" indent="0" algn="ctr">
              <a:buNone/>
            </a:pPr>
            <a:r>
              <a:rPr lang="sv-SE" sz="3200" b="1" dirty="0"/>
              <a:t>Att öka små och medelstora företags konkurrenskraft</a:t>
            </a:r>
          </a:p>
          <a:p>
            <a:pPr marL="0" indent="0" algn="ctr">
              <a:buNone/>
            </a:pPr>
            <a:endParaRPr lang="sv-SE" sz="3200" b="1" dirty="0"/>
          </a:p>
          <a:p>
            <a:pPr marL="0" indent="0" algn="ctr">
              <a:buNone/>
            </a:pPr>
            <a:r>
              <a:rPr lang="sv-SE" sz="3200" b="1" dirty="0"/>
              <a:t>Forts 1. Vilka skäl finns det för projektet?</a:t>
            </a:r>
          </a:p>
          <a:p>
            <a:pPr marL="0" indent="0" fontAlgn="auto">
              <a:buNone/>
            </a:pPr>
            <a:r>
              <a:rPr lang="sv-SE" sz="2800" b="1" dirty="0">
                <a:solidFill>
                  <a:srgbClr val="0070C0"/>
                </a:solidFill>
              </a:rPr>
              <a:t>Bristande tillgång på kompetens och teknik</a:t>
            </a:r>
          </a:p>
          <a:p>
            <a:r>
              <a:rPr lang="sv-SE" sz="2800" dirty="0"/>
              <a:t>Flera mindre och medelstora företag har bristande kompetens att utveckla egna produkter och att göra livscykelanalyser</a:t>
            </a:r>
          </a:p>
          <a:p>
            <a:pPr lvl="0" fontAlgn="auto"/>
            <a:r>
              <a:rPr lang="sv-SE" sz="2800" dirty="0"/>
              <a:t>Få företag är kvalificerade som underleverantör till de större globala företagen. Flera saknar certifieringar inom kvalitet ISO 9000 och hållbarhet ISO 14000/14044 /och kunskap om att arbeta med ständig förbättring</a:t>
            </a:r>
          </a:p>
          <a:p>
            <a:pPr lvl="0" fontAlgn="auto"/>
            <a:r>
              <a:rPr lang="sv-SE" sz="2800" dirty="0"/>
              <a:t>Kompetensbrist inom strategiska områden – inköp, kvalitetsstyrning, automation och produktionsstyrning</a:t>
            </a:r>
          </a:p>
          <a:p>
            <a:pPr lvl="0" fontAlgn="auto"/>
            <a:r>
              <a:rPr lang="sv-SE" sz="2800" dirty="0"/>
              <a:t>Låg andel automation hos tillverkande företag</a:t>
            </a:r>
          </a:p>
          <a:p>
            <a:pPr lvl="0" fontAlgn="auto"/>
            <a:r>
              <a:rPr lang="sv-SE" sz="2800" dirty="0"/>
              <a:t>Låg digitaliseringsgrad hos tillverkande företag</a:t>
            </a:r>
          </a:p>
          <a:p>
            <a:pPr lvl="0" fontAlgn="auto"/>
            <a:r>
              <a:rPr lang="sv-SE" sz="2800" dirty="0"/>
              <a:t>Viss del av produktionen är förlagd utanför vår region; detta leder till färre arbetstillfällen, ökade kostnader och transporter.</a:t>
            </a:r>
          </a:p>
          <a:p>
            <a:pPr lvl="0" fontAlgn="auto"/>
            <a:endParaRPr lang="sv-SE" sz="2800" dirty="0"/>
          </a:p>
          <a:p>
            <a:pPr lvl="0" fontAlgn="auto"/>
            <a:endParaRPr lang="sv-SE" sz="2800" dirty="0"/>
          </a:p>
          <a:p>
            <a:endParaRPr lang="sv-SE" sz="2800" dirty="0"/>
          </a:p>
          <a:p>
            <a:endParaRPr lang="sv-SE" dirty="0"/>
          </a:p>
        </p:txBody>
      </p:sp>
    </p:spTree>
    <p:extLst>
      <p:ext uri="{BB962C8B-B14F-4D97-AF65-F5344CB8AC3E}">
        <p14:creationId xmlns:p14="http://schemas.microsoft.com/office/powerpoint/2010/main" val="38708966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857250"/>
            <a:ext cx="11216642" cy="8172450"/>
          </a:xfrm>
        </p:spPr>
        <p:txBody>
          <a:bodyPr>
            <a:noAutofit/>
          </a:bodyPr>
          <a:lstStyle/>
          <a:p>
            <a:pPr marL="0" indent="0" algn="ctr">
              <a:buNone/>
            </a:pPr>
            <a:r>
              <a:rPr lang="sv-SE" sz="3200" b="1" dirty="0"/>
              <a:t>Att öka små och medelstora företags konkurrenskraft</a:t>
            </a:r>
          </a:p>
          <a:p>
            <a:pPr marL="0" indent="0" algn="ctr">
              <a:buNone/>
            </a:pPr>
            <a:endParaRPr lang="sv-SE" sz="3200" b="1" dirty="0"/>
          </a:p>
          <a:p>
            <a:pPr marL="0" indent="0" algn="ctr">
              <a:buNone/>
            </a:pPr>
            <a:r>
              <a:rPr lang="sv-SE" sz="3200" b="1" dirty="0"/>
              <a:t>forts. 1. Vilka skäl finns det för projektet?</a:t>
            </a:r>
          </a:p>
          <a:p>
            <a:pPr marL="0" indent="0" fontAlgn="auto">
              <a:buNone/>
            </a:pPr>
            <a:r>
              <a:rPr lang="sv-SE" sz="2400" b="1" dirty="0"/>
              <a:t>1b. Nya möjligheter och metoder som ska utvecklas/förbättras</a:t>
            </a:r>
            <a:endParaRPr lang="sv-SE" sz="2400" dirty="0"/>
          </a:p>
          <a:p>
            <a:r>
              <a:rPr lang="sv-SE" sz="2400" b="1" dirty="0">
                <a:solidFill>
                  <a:srgbClr val="0070C0"/>
                </a:solidFill>
              </a:rPr>
              <a:t>Etablering av Inlandets Teknikpark </a:t>
            </a:r>
            <a:r>
              <a:rPr lang="sv-SE" sz="2400" dirty="0"/>
              <a:t>som en långsiktigt hållbar industriell samverkansform för kompetensförsörjning i Norrlands inland. Samverkan innefattar företagen, skolor, lärcentra och kommuner.</a:t>
            </a:r>
          </a:p>
          <a:p>
            <a:pPr lvl="0" fontAlgn="auto"/>
            <a:r>
              <a:rPr lang="sv-SE" sz="2400" dirty="0"/>
              <a:t>Teknikparken har ett </a:t>
            </a:r>
            <a:r>
              <a:rPr lang="sv-SE" sz="2400" b="1" dirty="0">
                <a:solidFill>
                  <a:srgbClr val="0070C0"/>
                </a:solidFill>
              </a:rPr>
              <a:t>innovativt arbetssätt</a:t>
            </a:r>
            <a:r>
              <a:rPr lang="sv-SE" sz="2400" b="1" dirty="0"/>
              <a:t> </a:t>
            </a:r>
            <a:r>
              <a:rPr lang="sv-SE" sz="2400" dirty="0"/>
              <a:t>genom att upprätta samverkan mellan företag, skolor, lärcentra och samhälle och på så sätt bygga upp nätverk. Detta är särskilt viktigt i en region med långa fysiska och kunskapsmässiga avstånd.</a:t>
            </a:r>
          </a:p>
          <a:p>
            <a:pPr lvl="0" fontAlgn="auto"/>
            <a:r>
              <a:rPr lang="sv-SE" sz="2400" dirty="0"/>
              <a:t>Tillsammans skapar vi en </a:t>
            </a:r>
            <a:r>
              <a:rPr lang="sv-SE" sz="2400" b="1" dirty="0">
                <a:solidFill>
                  <a:srgbClr val="0070C0"/>
                </a:solidFill>
              </a:rPr>
              <a:t>gemensam plattform </a:t>
            </a:r>
            <a:r>
              <a:rPr lang="sv-SE" sz="2400" dirty="0"/>
              <a:t>för de tillverkande industrierna i syfte att öka och behålla kompetensen i regionen, matcha utbildningar med behov och skapa intresse för teknik redan i grundskolans yngre årskurser.</a:t>
            </a:r>
          </a:p>
          <a:p>
            <a:pPr lvl="0" fontAlgn="auto"/>
            <a:r>
              <a:rPr lang="sv-SE" sz="2400" dirty="0"/>
              <a:t>Teknikparken har både </a:t>
            </a:r>
            <a:r>
              <a:rPr lang="sv-SE" sz="2400" b="1" dirty="0">
                <a:solidFill>
                  <a:srgbClr val="0070C0"/>
                </a:solidFill>
              </a:rPr>
              <a:t>egen kompetens och ett nätverk med specialistkompetenser </a:t>
            </a:r>
            <a:r>
              <a:rPr lang="sv-SE" sz="2400" dirty="0"/>
              <a:t>för att hjälpa företagen upprätta styrsystem inom kvalitet och miljö (ISO 9001 och ISO 14000/14044) – vilket är ett av flera villkor för att de ska få leverera till större företag. Detta område kan utvecklas och förbättras.</a:t>
            </a:r>
          </a:p>
          <a:p>
            <a:pPr marL="0" lvl="0" indent="0" fontAlgn="auto">
              <a:buNone/>
            </a:pPr>
            <a:endParaRPr lang="sv-SE" sz="2400" dirty="0"/>
          </a:p>
          <a:p>
            <a:pPr marL="0" indent="0">
              <a:buNone/>
            </a:pPr>
            <a:endParaRPr lang="sv-SE" sz="2400" dirty="0"/>
          </a:p>
        </p:txBody>
      </p:sp>
    </p:spTree>
    <p:extLst>
      <p:ext uri="{BB962C8B-B14F-4D97-AF65-F5344CB8AC3E}">
        <p14:creationId xmlns:p14="http://schemas.microsoft.com/office/powerpoint/2010/main" val="323217941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123951"/>
            <a:ext cx="11216642" cy="7486650"/>
          </a:xfrm>
        </p:spPr>
        <p:txBody>
          <a:bodyPr>
            <a:noAutofit/>
          </a:bodyPr>
          <a:lstStyle/>
          <a:p>
            <a:pPr marL="0" indent="0" algn="ctr">
              <a:buNone/>
            </a:pPr>
            <a:r>
              <a:rPr lang="sv-SE" sz="3200" b="1" dirty="0"/>
              <a:t>Att öka små och medelstora företags konkurrenskraft</a:t>
            </a:r>
          </a:p>
          <a:p>
            <a:pPr marL="0" indent="0" algn="ctr">
              <a:buNone/>
            </a:pPr>
            <a:endParaRPr lang="sv-SE" sz="3200" b="1" dirty="0"/>
          </a:p>
          <a:p>
            <a:pPr marL="0" indent="0" algn="ctr">
              <a:buNone/>
            </a:pPr>
            <a:r>
              <a:rPr lang="sv-SE" sz="3200" b="1" dirty="0"/>
              <a:t>forts. 1. Vilka skäl finns det för projektet?</a:t>
            </a:r>
          </a:p>
          <a:p>
            <a:pPr marL="0" indent="0">
              <a:buNone/>
            </a:pPr>
            <a:r>
              <a:rPr lang="sv-SE" sz="2800" b="1" dirty="0"/>
              <a:t>forts 1b. Nya möjligheter och metoder som ska utvecklas/förbättras</a:t>
            </a:r>
            <a:endParaRPr lang="sv-SE" sz="2800" dirty="0"/>
          </a:p>
          <a:p>
            <a:pPr lvl="0" fontAlgn="auto"/>
            <a:r>
              <a:rPr lang="sv-SE" sz="2800" dirty="0"/>
              <a:t>Teknikparken planerar att utveckla och tillhandahålla en </a:t>
            </a:r>
            <a:r>
              <a:rPr lang="sv-SE" sz="2800" b="1" dirty="0">
                <a:solidFill>
                  <a:srgbClr val="0070C0"/>
                </a:solidFill>
              </a:rPr>
              <a:t>gemensam kompetenspool </a:t>
            </a:r>
            <a:r>
              <a:rPr lang="sv-SE" sz="2800" dirty="0"/>
              <a:t>med resurser i form av inköpsspecialister, CAD-konstruktion, produktionsberedning och processutveckling åt företag som inte själva har den här kompetensen eller resursen, se bifogad Kompetensmatris. </a:t>
            </a:r>
          </a:p>
          <a:p>
            <a:pPr lvl="0" fontAlgn="auto"/>
            <a:r>
              <a:rPr lang="sv-SE" sz="2800" dirty="0"/>
              <a:t>I samverkan med gymnasier och lärcentra i inlandet planerar Inlandets Teknikpark att genomföra </a:t>
            </a:r>
            <a:r>
              <a:rPr lang="sv-SE" sz="2800" b="1" dirty="0">
                <a:solidFill>
                  <a:srgbClr val="0070C0"/>
                </a:solidFill>
              </a:rPr>
              <a:t>utbildningar</a:t>
            </a:r>
            <a:r>
              <a:rPr lang="sv-SE" sz="2800" dirty="0"/>
              <a:t> för att tillgodose företagens behov</a:t>
            </a:r>
            <a:endParaRPr lang="sv-SE" sz="2800" b="1" dirty="0"/>
          </a:p>
        </p:txBody>
      </p:sp>
    </p:spTree>
    <p:extLst>
      <p:ext uri="{BB962C8B-B14F-4D97-AF65-F5344CB8AC3E}">
        <p14:creationId xmlns:p14="http://schemas.microsoft.com/office/powerpoint/2010/main" val="17220983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218108"/>
            <a:ext cx="11216642" cy="5954751"/>
          </a:xfrm>
        </p:spPr>
        <p:txBody>
          <a:bodyPr>
            <a:noAutofit/>
          </a:bodyPr>
          <a:lstStyle/>
          <a:p>
            <a:pPr marL="0" indent="0" algn="ctr">
              <a:buNone/>
            </a:pPr>
            <a:r>
              <a:rPr lang="sv-SE" sz="3200" b="1" dirty="0"/>
              <a:t>Att öka små och medelstora företags konkurrenskraft</a:t>
            </a:r>
          </a:p>
          <a:p>
            <a:pPr marL="0" indent="0" algn="ctr">
              <a:buNone/>
            </a:pPr>
            <a:endParaRPr lang="sv-SE" sz="3200" b="1" dirty="0"/>
          </a:p>
          <a:p>
            <a:pPr marL="0" indent="0" algn="ctr">
              <a:buNone/>
            </a:pPr>
            <a:r>
              <a:rPr lang="sv-SE" sz="3200" b="1" dirty="0"/>
              <a:t>forts. 1. Vilka skäl finns det för projektet?</a:t>
            </a:r>
          </a:p>
          <a:p>
            <a:pPr marL="0" indent="0" fontAlgn="auto">
              <a:buNone/>
            </a:pPr>
            <a:r>
              <a:rPr lang="sv-SE" sz="2800" b="1" dirty="0"/>
              <a:t>1c. Hur vi har kommit fram till att det finns behov av Teknikparken?</a:t>
            </a:r>
            <a:endParaRPr lang="sv-SE" sz="2800" dirty="0"/>
          </a:p>
          <a:p>
            <a:pPr lvl="0" fontAlgn="auto"/>
            <a:r>
              <a:rPr lang="sv-SE" sz="2800" dirty="0"/>
              <a:t>Teknikparken har </a:t>
            </a:r>
            <a:r>
              <a:rPr lang="sv-SE" sz="2800" b="1" dirty="0">
                <a:solidFill>
                  <a:srgbClr val="0070C0"/>
                </a:solidFill>
              </a:rPr>
              <a:t>bjudit in till nätverksmöten </a:t>
            </a:r>
            <a:r>
              <a:rPr lang="sv-SE" sz="2800" dirty="0"/>
              <a:t>i form av riktade informationsträffar om vilka affärsmöjligheter en utbyggnad av vindkraften ger samt till årliga industrikonferenser om digitalisering för inlandets industriföretag. Dessa träffar och konferenser har visat att det behövs en sammanhållande plattform och behov av samverkan mellan inlandets industriföretag.</a:t>
            </a:r>
          </a:p>
          <a:p>
            <a:pPr lvl="0" fontAlgn="auto"/>
            <a:r>
              <a:rPr lang="sv-SE" sz="2800" dirty="0"/>
              <a:t>Teknikparken har </a:t>
            </a:r>
            <a:r>
              <a:rPr lang="sv-SE" sz="2800" b="1" dirty="0">
                <a:solidFill>
                  <a:srgbClr val="0070C0"/>
                </a:solidFill>
              </a:rPr>
              <a:t>besökt ett stort antal av inlandets industriföretag </a:t>
            </a:r>
            <a:r>
              <a:rPr lang="sv-SE" sz="2800" dirty="0"/>
              <a:t>och inventerat behov och konstaterat att det behövs en teknik- och kompetensutveckling inom automation, produktionsberedning, digitalisering, inköp, kvalitetsstyrning och hållbarhetsanalyser (se bilaga Kompetensmatris) samt genomfört projekt inom dessa områden.</a:t>
            </a:r>
          </a:p>
        </p:txBody>
      </p:sp>
    </p:spTree>
    <p:extLst>
      <p:ext uri="{BB962C8B-B14F-4D97-AF65-F5344CB8AC3E}">
        <p14:creationId xmlns:p14="http://schemas.microsoft.com/office/powerpoint/2010/main" val="34342062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1219201"/>
            <a:ext cx="11216642" cy="6809678"/>
          </a:xfrm>
        </p:spPr>
        <p:txBody>
          <a:bodyPr>
            <a:noAutofit/>
          </a:bodyPr>
          <a:lstStyle/>
          <a:p>
            <a:pPr marL="0" indent="0" algn="ctr" fontAlgn="auto">
              <a:buNone/>
            </a:pPr>
            <a:r>
              <a:rPr lang="sv-SE" sz="2800" b="1" dirty="0"/>
              <a:t>Att öka små och medelstora företags konkurrenskraft</a:t>
            </a:r>
          </a:p>
          <a:p>
            <a:pPr marL="0" indent="0" algn="ctr" fontAlgn="auto">
              <a:buNone/>
            </a:pPr>
            <a:endParaRPr lang="sv-SE" sz="2800" b="1" dirty="0"/>
          </a:p>
          <a:p>
            <a:pPr marL="0" indent="0" algn="ctr" fontAlgn="auto">
              <a:buNone/>
            </a:pPr>
            <a:r>
              <a:rPr lang="sv-SE" sz="2800" b="1" dirty="0"/>
              <a:t>2. Vilken liknande verksamhet pågår? </a:t>
            </a:r>
          </a:p>
          <a:p>
            <a:pPr marL="0" indent="0" fontAlgn="auto">
              <a:buNone/>
            </a:pPr>
            <a:r>
              <a:rPr lang="sv-SE" sz="2800" b="1" dirty="0"/>
              <a:t>2a. Liknande verksamhet</a:t>
            </a:r>
          </a:p>
          <a:p>
            <a:pPr lvl="0" fontAlgn="auto"/>
            <a:r>
              <a:rPr lang="sv-SE" sz="2800" dirty="0"/>
              <a:t>Liknande verksamhet finns inom </a:t>
            </a:r>
            <a:r>
              <a:rPr lang="sv-SE" sz="2800" u="sng" dirty="0">
                <a:hlinkClick r:id="rId2"/>
              </a:rPr>
              <a:t>Innovatum</a:t>
            </a:r>
            <a:r>
              <a:rPr lang="sv-SE" sz="2800" dirty="0"/>
              <a:t> i Trollhättan. Den har varit inspiratör och modell för Teknikparkens utveckling.</a:t>
            </a:r>
          </a:p>
          <a:p>
            <a:pPr lvl="0" fontAlgn="auto"/>
            <a:r>
              <a:rPr lang="sv-SE" sz="2800" dirty="0"/>
              <a:t>Smålandsmodellen, den s.k. Gnosjö- Gislvedsandan</a:t>
            </a:r>
          </a:p>
          <a:p>
            <a:pPr marL="0" indent="0" fontAlgn="auto">
              <a:buNone/>
            </a:pPr>
            <a:r>
              <a:rPr lang="sv-SE" sz="2800" b="1" dirty="0"/>
              <a:t>2b. Hur Inlandets Teknikpark kompletterar denna verksamhet</a:t>
            </a:r>
          </a:p>
          <a:p>
            <a:pPr lvl="0" fontAlgn="auto"/>
            <a:r>
              <a:rPr lang="sv-SE" sz="2800" dirty="0">
                <a:solidFill>
                  <a:schemeClr val="tx1"/>
                </a:solidFill>
              </a:rPr>
              <a:t>Inlandets Teknikpark ger industriföretagen i Norrlands inland liknande utvecklingsmöjligheter som Innovatum resp. Smålandsmodellen erbjuder inom sina regioner</a:t>
            </a:r>
          </a:p>
        </p:txBody>
      </p:sp>
    </p:spTree>
    <p:extLst>
      <p:ext uri="{BB962C8B-B14F-4D97-AF65-F5344CB8AC3E}">
        <p14:creationId xmlns:p14="http://schemas.microsoft.com/office/powerpoint/2010/main" val="113952698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285750"/>
            <a:ext cx="11216642" cy="8477250"/>
          </a:xfrm>
        </p:spPr>
        <p:txBody>
          <a:bodyPr>
            <a:noAutofit/>
          </a:bodyPr>
          <a:lstStyle/>
          <a:p>
            <a:pPr marL="0" indent="0" algn="ctr" fontAlgn="auto">
              <a:buNone/>
            </a:pPr>
            <a:r>
              <a:rPr lang="sv-SE" sz="3200" b="1" dirty="0"/>
              <a:t>Att öka små och medelstora företags konkurrenskraft</a:t>
            </a:r>
          </a:p>
          <a:p>
            <a:pPr marL="0" indent="0" algn="ctr" fontAlgn="auto">
              <a:buNone/>
            </a:pPr>
            <a:r>
              <a:rPr lang="sv-SE" sz="3200" b="1" dirty="0"/>
              <a:t>3. Vilket mål har projektet? </a:t>
            </a:r>
            <a:endParaRPr lang="sv-SE" sz="3200" dirty="0"/>
          </a:p>
          <a:p>
            <a:pPr marL="0" indent="0" fontAlgn="auto">
              <a:buNone/>
            </a:pPr>
            <a:r>
              <a:rPr lang="sv-SE" sz="2600" b="1" dirty="0"/>
              <a:t>3a. Teknikparkens projektmål 2023</a:t>
            </a:r>
            <a:endParaRPr lang="sv-SE" sz="2600" dirty="0"/>
          </a:p>
          <a:p>
            <a:pPr lvl="0" fontAlgn="auto"/>
            <a:r>
              <a:rPr lang="sv-SE" sz="2600" b="1" dirty="0">
                <a:solidFill>
                  <a:srgbClr val="0070C0"/>
                </a:solidFill>
              </a:rPr>
              <a:t>Etablering av Inlandets Teknikpark </a:t>
            </a:r>
            <a:r>
              <a:rPr lang="sv-SE" sz="2600" dirty="0"/>
              <a:t>som en långsiktigt hållbar industriell samverkansform för kompetensförsörjning i Norrlands inland. Samverkan innefattar industriföretagen, skolor, lärcentra och kommuner.</a:t>
            </a:r>
          </a:p>
          <a:p>
            <a:pPr marL="0" indent="0" fontAlgn="auto">
              <a:buNone/>
            </a:pPr>
            <a:r>
              <a:rPr lang="sv-SE" sz="2600" b="1" dirty="0"/>
              <a:t>3b. Teknikparkens delmål under projektperioden 2020–2023</a:t>
            </a:r>
            <a:endParaRPr lang="sv-SE" sz="2600" dirty="0"/>
          </a:p>
          <a:p>
            <a:pPr lvl="0" fontAlgn="auto"/>
            <a:r>
              <a:rPr lang="sv-SE" sz="2600" dirty="0"/>
              <a:t>Öka förmågan för små och medelstora industri och industrinära tjänsteföretag i Norrlands inland </a:t>
            </a:r>
            <a:r>
              <a:rPr lang="sv-SE" sz="2600" b="1" dirty="0">
                <a:solidFill>
                  <a:srgbClr val="0070C0"/>
                </a:solidFill>
              </a:rPr>
              <a:t>att växa </a:t>
            </a:r>
            <a:r>
              <a:rPr lang="sv-SE" sz="2600" dirty="0"/>
              <a:t>på den regionala, nationella och internationella marknaden.</a:t>
            </a:r>
          </a:p>
          <a:p>
            <a:pPr lvl="0" fontAlgn="auto"/>
            <a:r>
              <a:rPr lang="sv-SE" sz="2800" dirty="0"/>
              <a:t>Öka andelen företag som är certifierade enligt ISO 9001</a:t>
            </a:r>
          </a:p>
          <a:p>
            <a:r>
              <a:rPr lang="sv-SE" sz="2800" dirty="0"/>
              <a:t>Implementering av arbetssätt med livscykelanalyser enligt ISO 14044</a:t>
            </a:r>
          </a:p>
          <a:p>
            <a:pPr lvl="0" fontAlgn="auto"/>
            <a:r>
              <a:rPr lang="sv-SE" sz="2600" dirty="0"/>
              <a:t>Vidareutbilda och höja </a:t>
            </a:r>
            <a:r>
              <a:rPr lang="sv-SE" sz="2600" b="1" dirty="0">
                <a:solidFill>
                  <a:srgbClr val="0070C0"/>
                </a:solidFill>
              </a:rPr>
              <a:t>kompetensen</a:t>
            </a:r>
            <a:r>
              <a:rPr lang="sv-SE" sz="2600" dirty="0"/>
              <a:t> hos företagen i Norrlands inland</a:t>
            </a:r>
          </a:p>
          <a:p>
            <a:pPr lvl="0" fontAlgn="auto"/>
            <a:r>
              <a:rPr lang="sv-SE" sz="2600" b="1" dirty="0">
                <a:solidFill>
                  <a:srgbClr val="0070C0"/>
                </a:solidFill>
              </a:rPr>
              <a:t>Ökad samverkan </a:t>
            </a:r>
            <a:r>
              <a:rPr lang="sv-SE" sz="2600" dirty="0"/>
              <a:t>mäts genom fler affärer mellan regionens företagen</a:t>
            </a:r>
          </a:p>
          <a:p>
            <a:pPr lvl="0" fontAlgn="auto"/>
            <a:r>
              <a:rPr lang="sv-SE" sz="2600" b="1" dirty="0">
                <a:solidFill>
                  <a:srgbClr val="0070C0"/>
                </a:solidFill>
              </a:rPr>
              <a:t>Informationsaktiviteter </a:t>
            </a:r>
            <a:r>
              <a:rPr lang="sv-SE" sz="2600" dirty="0"/>
              <a:t>för att öka antalet kvinnliga sökanden till tekniska och företagsekonomiska utbildningar</a:t>
            </a:r>
          </a:p>
          <a:p>
            <a:pPr lvl="0" fontAlgn="auto"/>
            <a:r>
              <a:rPr lang="sv-SE" sz="2600" dirty="0"/>
              <a:t>Att upprätta en </a:t>
            </a:r>
            <a:r>
              <a:rPr lang="sv-SE" sz="2600" b="1" dirty="0">
                <a:solidFill>
                  <a:srgbClr val="0070C0"/>
                </a:solidFill>
              </a:rPr>
              <a:t>juridiskt hållbar samverkansform </a:t>
            </a:r>
            <a:r>
              <a:rPr lang="sv-SE" sz="2600" dirty="0"/>
              <a:t>för Inlandets Teknikpark</a:t>
            </a:r>
          </a:p>
        </p:txBody>
      </p:sp>
    </p:spTree>
    <p:extLst>
      <p:ext uri="{BB962C8B-B14F-4D97-AF65-F5344CB8AC3E}">
        <p14:creationId xmlns:p14="http://schemas.microsoft.com/office/powerpoint/2010/main" val="144586425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AF894350-4201-F543-A599-01B9C68E084E}"/>
              </a:ext>
            </a:extLst>
          </p:cNvPr>
          <p:cNvSpPr>
            <a:spLocks noGrp="1"/>
          </p:cNvSpPr>
          <p:nvPr>
            <p:ph type="body" idx="1"/>
          </p:nvPr>
        </p:nvSpPr>
        <p:spPr>
          <a:xfrm>
            <a:off x="894079" y="647700"/>
            <a:ext cx="11216642" cy="8020050"/>
          </a:xfrm>
        </p:spPr>
        <p:txBody>
          <a:bodyPr>
            <a:noAutofit/>
          </a:bodyPr>
          <a:lstStyle/>
          <a:p>
            <a:pPr marL="0" indent="0" algn="ctr" fontAlgn="auto">
              <a:buNone/>
            </a:pPr>
            <a:r>
              <a:rPr lang="sv-SE" sz="3200" b="1" dirty="0"/>
              <a:t>Att öka små och medelstora företags konkurrenskraft</a:t>
            </a:r>
          </a:p>
          <a:p>
            <a:pPr marL="0" indent="0" algn="ctr" fontAlgn="auto">
              <a:buNone/>
            </a:pPr>
            <a:r>
              <a:rPr lang="sv-SE" sz="3200" b="1" dirty="0"/>
              <a:t>forts. 3. Vilket mål har projektet? </a:t>
            </a:r>
            <a:endParaRPr lang="sv-SE" sz="3200" dirty="0"/>
          </a:p>
          <a:p>
            <a:pPr marL="0" indent="0" fontAlgn="auto">
              <a:buNone/>
            </a:pPr>
            <a:r>
              <a:rPr lang="sv-SE" sz="2800" b="1" dirty="0"/>
              <a:t>3c. Teknikparkens övergripande mål, 2023–2033</a:t>
            </a:r>
            <a:endParaRPr lang="sv-SE" sz="2800" dirty="0"/>
          </a:p>
          <a:p>
            <a:pPr lvl="0" fontAlgn="auto"/>
            <a:r>
              <a:rPr lang="sv-SE" sz="2500" dirty="0"/>
              <a:t>Inlandets Teknikpark är etablerad som </a:t>
            </a:r>
            <a:r>
              <a:rPr lang="sv-SE" sz="2500" b="1" dirty="0">
                <a:solidFill>
                  <a:srgbClr val="0070C0"/>
                </a:solidFill>
              </a:rPr>
              <a:t>en naturlig samverkansform </a:t>
            </a:r>
            <a:r>
              <a:rPr lang="sv-SE" sz="2500" dirty="0"/>
              <a:t>i Norrlands inland som motsvarar Innovatum och liknande verksamheter, och där vi har använt modern teknik för att överbrygga stora avstånd</a:t>
            </a:r>
          </a:p>
          <a:p>
            <a:pPr lvl="0" fontAlgn="auto"/>
            <a:r>
              <a:rPr lang="sv-SE" sz="2500" b="1" dirty="0">
                <a:solidFill>
                  <a:srgbClr val="0070C0"/>
                </a:solidFill>
              </a:rPr>
              <a:t>Konkurrenskraft genom kompetens</a:t>
            </a:r>
            <a:r>
              <a:rPr lang="sv-SE" sz="2500" dirty="0"/>
              <a:t>: Övergripande mål för Teknikparken är att fler av företagen i Norrlands inland blir en del av en större marknad i Sverige och utomlands. Inlandets företag kan kvalificera sig som leverantörer till större industri inom regionen, som t.ex. Komatsu Forest, Volvo, Northvolt m.fl. </a:t>
            </a:r>
          </a:p>
          <a:p>
            <a:pPr lvl="0" fontAlgn="auto"/>
            <a:r>
              <a:rPr lang="sv-SE" sz="2500" b="1" dirty="0">
                <a:solidFill>
                  <a:srgbClr val="0070C0"/>
                </a:solidFill>
              </a:rPr>
              <a:t>Hållbarhet och miljö</a:t>
            </a:r>
            <a:r>
              <a:rPr lang="sv-SE" sz="2500" dirty="0"/>
              <a:t>: Målet är att företagen växer och utvecklar sina produkter och möter framtidens utmaningar inom hållbarhet. Implementering av Livscykelanalys enligt ISO 14044 ökar företagens konkurrenskraft. </a:t>
            </a:r>
          </a:p>
          <a:p>
            <a:pPr lvl="0" fontAlgn="auto"/>
            <a:r>
              <a:rPr lang="sv-SE" sz="2500" dirty="0"/>
              <a:t>Norrlands inland medverkar till att riksdagsbeslut om ett </a:t>
            </a:r>
            <a:r>
              <a:rPr lang="sv-SE" sz="2500" b="1" dirty="0">
                <a:solidFill>
                  <a:srgbClr val="0070C0"/>
                </a:solidFill>
              </a:rPr>
              <a:t>fossilfritt samhälle 2045 uppnås.</a:t>
            </a:r>
          </a:p>
          <a:p>
            <a:r>
              <a:rPr lang="sv-SE" sz="2500" b="1" dirty="0">
                <a:solidFill>
                  <a:srgbClr val="0070C0"/>
                </a:solidFill>
              </a:rPr>
              <a:t>Jämställdhet</a:t>
            </a:r>
            <a:r>
              <a:rPr lang="sv-SE" sz="2500" dirty="0"/>
              <a:t>: Genom att erbjuda kvalificerad utbildning av regionens ungdomar kan fler kvinnor få teknisk och företagsekonomisk kompetens och därmed kan ökad jämställdhet uppnås mellan kvinnor och män i inlandets industriföretag. </a:t>
            </a:r>
          </a:p>
        </p:txBody>
      </p:sp>
    </p:spTree>
    <p:extLst>
      <p:ext uri="{BB962C8B-B14F-4D97-AF65-F5344CB8AC3E}">
        <p14:creationId xmlns:p14="http://schemas.microsoft.com/office/powerpoint/2010/main" val="1869763759"/>
      </p:ext>
    </p:extLst>
  </p:cSld>
  <p:clrMapOvr>
    <a:masterClrMapping/>
  </p:clrMapOvr>
  <p:transition spd="med"/>
</p:sld>
</file>

<file path=ppt/theme/theme1.xml><?xml version="1.0" encoding="utf-8"?>
<a:theme xmlns:a="http://schemas.openxmlformats.org/drawingml/2006/main" name="New_Template1">
  <a:themeElements>
    <a:clrScheme name="New_Template1">
      <a:dk1>
        <a:srgbClr val="000000"/>
      </a:dk1>
      <a:lt1>
        <a:srgbClr val="FFFFFF"/>
      </a:lt1>
      <a:dk2>
        <a:srgbClr val="4F4F4F"/>
      </a:dk2>
      <a:lt2>
        <a:srgbClr val="BFBFBF"/>
      </a:lt2>
      <a:accent1>
        <a:srgbClr val="1B6BBC"/>
      </a:accent1>
      <a:accent2>
        <a:srgbClr val="42AAC9"/>
      </a:accent2>
      <a:accent3>
        <a:srgbClr val="518C15"/>
      </a:accent3>
      <a:accent4>
        <a:srgbClr val="DE9000"/>
      </a:accent4>
      <a:accent5>
        <a:srgbClr val="DB2800"/>
      </a:accent5>
      <a:accent6>
        <a:srgbClr val="B130C2"/>
      </a:accent6>
      <a:hlink>
        <a:srgbClr val="0000FF"/>
      </a:hlink>
      <a:folHlink>
        <a:srgbClr val="FF00FF"/>
      </a:folHlink>
    </a:clrScheme>
    <a:fontScheme name="New_Template1">
      <a:majorFont>
        <a:latin typeface="Avenir Light"/>
        <a:ea typeface="Avenir Light"/>
        <a:cs typeface="Avenir Light"/>
      </a:majorFont>
      <a:minorFont>
        <a:latin typeface="Avenir Light"/>
        <a:ea typeface="Avenir Light"/>
        <a:cs typeface="Avenir Light"/>
      </a:minorFont>
    </a:fontScheme>
    <a:fmtScheme name="New_Templat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450000"/>
            <a:satOff val="-18071"/>
            <a:lumOff val="-1460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all" spc="384" normalizeH="0" baseline="0">
            <a:ln>
              <a:noFill/>
            </a:ln>
            <a:solidFill>
              <a:srgbClr val="FFFFFF"/>
            </a:solidFill>
            <a:effectLst/>
            <a:uFillTx/>
            <a:latin typeface="Avenir Medium"/>
            <a:ea typeface="Avenir Medium"/>
            <a:cs typeface="Avenir Medium"/>
            <a:sym typeface="Avenir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Mall Inlandets Teknikpark Pres offentlig 2019" id="{E88A7C69-7CB0-FA43-8FDD-B0F352D7EF7B}" vid="{90DE554B-6E9C-E246-BA04-C79DB15F221C}"/>
    </a:ext>
  </a:ext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New_Template1">
  <a:themeElements>
    <a:clrScheme name="New_Template1">
      <a:dk1>
        <a:srgbClr val="000000"/>
      </a:dk1>
      <a:lt1>
        <a:srgbClr val="FFFFFF"/>
      </a:lt1>
      <a:dk2>
        <a:srgbClr val="4F4F4F"/>
      </a:dk2>
      <a:lt2>
        <a:srgbClr val="BFBFBF"/>
      </a:lt2>
      <a:accent1>
        <a:srgbClr val="1B6BBC"/>
      </a:accent1>
      <a:accent2>
        <a:srgbClr val="42AAC9"/>
      </a:accent2>
      <a:accent3>
        <a:srgbClr val="518C15"/>
      </a:accent3>
      <a:accent4>
        <a:srgbClr val="DE9000"/>
      </a:accent4>
      <a:accent5>
        <a:srgbClr val="DB2800"/>
      </a:accent5>
      <a:accent6>
        <a:srgbClr val="B130C2"/>
      </a:accent6>
      <a:hlink>
        <a:srgbClr val="0000FF"/>
      </a:hlink>
      <a:folHlink>
        <a:srgbClr val="FF00FF"/>
      </a:folHlink>
    </a:clrScheme>
    <a:fontScheme name="New_Template1">
      <a:majorFont>
        <a:latin typeface="Avenir Light"/>
        <a:ea typeface="Avenir Light"/>
        <a:cs typeface="Avenir Light"/>
      </a:majorFont>
      <a:minorFont>
        <a:latin typeface="Avenir Light"/>
        <a:ea typeface="Avenir Light"/>
        <a:cs typeface="Avenir Light"/>
      </a:minorFont>
    </a:fontScheme>
    <a:fmtScheme name="New_Templat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450000"/>
            <a:satOff val="-18071"/>
            <a:lumOff val="-1460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all" spc="384" normalizeH="0" baseline="0">
            <a:ln>
              <a:noFill/>
            </a:ln>
            <a:solidFill>
              <a:srgbClr val="FFFFFF"/>
            </a:solidFill>
            <a:effectLst/>
            <a:uFillTx/>
            <a:latin typeface="Avenir Medium"/>
            <a:ea typeface="Avenir Medium"/>
            <a:cs typeface="Avenir Medium"/>
            <a:sym typeface="Avenir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uFillTx/>
            <a:latin typeface="+mn-lt"/>
            <a:ea typeface="+mn-ea"/>
            <a:cs typeface="+mn-cs"/>
            <a:sym typeface="Avenir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New_Template1</Template>
  <TotalTime>426</TotalTime>
  <Words>1521</Words>
  <Application>Microsoft Macintosh PowerPoint</Application>
  <PresentationFormat>Anpassad</PresentationFormat>
  <Paragraphs>142</Paragraphs>
  <Slides>16</Slides>
  <Notes>0</Notes>
  <HiddenSlides>0</HiddenSlides>
  <MMClips>0</MMClips>
  <ScaleCrop>false</ScaleCrop>
  <HeadingPairs>
    <vt:vector size="6" baseType="variant">
      <vt:variant>
        <vt:lpstr>Använt teckensnitt</vt:lpstr>
      </vt:variant>
      <vt:variant>
        <vt:i4>7</vt:i4>
      </vt:variant>
      <vt:variant>
        <vt:lpstr>Tema</vt:lpstr>
      </vt:variant>
      <vt:variant>
        <vt:i4>2</vt:i4>
      </vt:variant>
      <vt:variant>
        <vt:lpstr>Bildrubriker</vt:lpstr>
      </vt:variant>
      <vt:variant>
        <vt:i4>16</vt:i4>
      </vt:variant>
    </vt:vector>
  </HeadingPairs>
  <TitlesOfParts>
    <vt:vector size="25" baseType="lpstr">
      <vt:lpstr>Arial</vt:lpstr>
      <vt:lpstr>Avenir Book</vt:lpstr>
      <vt:lpstr>Avenir Light</vt:lpstr>
      <vt:lpstr>Calibri</vt:lpstr>
      <vt:lpstr>Calibri Light</vt:lpstr>
      <vt:lpstr>Helvetica</vt:lpstr>
      <vt:lpstr>Helvetica Neue</vt:lpstr>
      <vt:lpstr>New_Template1</vt:lpstr>
      <vt:lpstr>Anpassad formgivning</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Varför gå med i Teknikparken ? Kommun</dc:title>
  <dc:creator>Microsoft Office User</dc:creator>
  <cp:lastModifiedBy>Microsoft Office User</cp:lastModifiedBy>
  <cp:revision>74</cp:revision>
  <cp:lastPrinted>2019-06-13T18:34:06Z</cp:lastPrinted>
  <dcterms:created xsi:type="dcterms:W3CDTF">2019-05-29T09:43:35Z</dcterms:created>
  <dcterms:modified xsi:type="dcterms:W3CDTF">2019-06-26T14:33:07Z</dcterms:modified>
</cp:coreProperties>
</file>