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embeddings/oleObject1.bin" ContentType="application/vnd.openxmlformats-officedocument.oleObject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7" r:id="rId2"/>
    <p:sldId id="307" r:id="rId3"/>
    <p:sldId id="756" r:id="rId4"/>
    <p:sldId id="345" r:id="rId5"/>
    <p:sldId id="757" r:id="rId6"/>
    <p:sldId id="308" r:id="rId7"/>
    <p:sldId id="310" r:id="rId8"/>
    <p:sldId id="319" r:id="rId9"/>
    <p:sldId id="313" r:id="rId10"/>
    <p:sldId id="256" r:id="rId11"/>
    <p:sldId id="279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B48"/>
    <a:srgbClr val="F93B18"/>
    <a:srgbClr val="9B62C3"/>
    <a:srgbClr val="85254B"/>
    <a:srgbClr val="FFFEE5"/>
    <a:srgbClr val="EDF1F6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26" autoAdjust="0"/>
  </p:normalViewPr>
  <p:slideViewPr>
    <p:cSldViewPr snapToGrid="0">
      <p:cViewPr varScale="1">
        <p:scale>
          <a:sx n="124" d="100"/>
          <a:sy n="124" d="100"/>
        </p:scale>
        <p:origin x="-62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724BF-EF3C-414E-813E-EC43E55D28A8}" type="datetimeFigureOut">
              <a:rPr lang="en-GB" smtClean="0"/>
              <a:t>18-11-19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E14E2-4B22-48D9-9CCD-E9475B0EB6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60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C2330-03D9-4221-B434-76DC9E570B29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2673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Arbetstillfällen</a:t>
            </a:r>
            <a:r>
              <a:rPr lang="sv-SE" baseline="0" dirty="0"/>
              <a:t> - mån om att lokala/regionala företag får möjlighet att vara med. Se exempel för parker som ska byggas i Västerbotten.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000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4" Type="http://schemas.openxmlformats.org/officeDocument/2006/relationships/slideMaster" Target="../slideMasters/slideMaster1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xmlns="" id="{784284BC-DA0B-457D-8A34-065D5AC829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9387" y="162000"/>
            <a:ext cx="8785225" cy="4489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xmlns="" id="{A8701F40-435C-45D0-AF3A-C418FF0B07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387" y="1324800"/>
            <a:ext cx="8785225" cy="1411571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6000"/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xmlns="" id="{B298BC51-1A25-4531-BE85-A74DC30969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72000" y="2937600"/>
            <a:ext cx="5400000" cy="662158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200" b="1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 noProof="0" dirty="0"/>
              <a:t>Subheading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xmlns="" id="{B8A0E61E-09AA-47C6-A25C-1725CA5C9C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2000" y="3700800"/>
            <a:ext cx="3600000" cy="360000"/>
          </a:xfrm>
        </p:spPr>
        <p:txBody>
          <a:bodyPr anchor="t" anchorCtr="0"/>
          <a:lstStyle>
            <a:lvl1pPr marL="0" indent="0" algn="ctr">
              <a:lnSpc>
                <a:spcPts val="1400"/>
              </a:lnSpc>
              <a:buNone/>
              <a:defRPr sz="800"/>
            </a:lvl1pPr>
          </a:lstStyle>
          <a:p>
            <a:pPr lvl="0"/>
            <a:r>
              <a:rPr lang="en-GB" noProof="0" dirty="0"/>
              <a:t>Text, Date, Author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xmlns="" id="{2FC1ED08-C4A9-4705-9351-71083E1E36B8}"/>
              </a:ext>
            </a:extLst>
          </p:cNvPr>
          <p:cNvSpPr/>
          <p:nvPr userDrawn="1"/>
        </p:nvSpPr>
        <p:spPr>
          <a:xfrm>
            <a:off x="362737" y="331973"/>
            <a:ext cx="900000" cy="83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xmlns="" id="{C5944AC1-15AE-4755-8FD5-718DE0536A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32458-417D-4191-B238-D62E6EF78983}" type="datetime1">
              <a:rPr lang="sv-SE" smtClean="0"/>
              <a:t>18-11-19</a:t>
            </a:fld>
            <a:endParaRPr lang="en-GB" dirty="0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xmlns="" id="{5A7E7860-781A-480B-9C9B-AA4C5E72C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  <a:p>
            <a:r>
              <a:rPr lang="en-GB" dirty="0"/>
              <a:t>Confidentiality – Critical (C4), High (C3), Medium (C2), None (C1)</a:t>
            </a:r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xmlns="" id="{2175B558-2E01-4CF8-BFEC-D4A9080AE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96041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xmlns="" id="{9740DA99-84C7-456C-BF5B-02E110D67064}"/>
              </a:ext>
            </a:extLst>
          </p:cNvPr>
          <p:cNvSpPr/>
          <p:nvPr userDrawn="1"/>
        </p:nvSpPr>
        <p:spPr>
          <a:xfrm>
            <a:off x="179387" y="160434"/>
            <a:ext cx="8785225" cy="4489200"/>
          </a:xfrm>
          <a:prstGeom prst="rect">
            <a:avLst/>
          </a:prstGeom>
          <a:solidFill>
            <a:srgbClr val="2071B5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xmlns="" id="{A8701F40-435C-45D0-AF3A-C418FF0B07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2000" y="1598471"/>
            <a:ext cx="6480000" cy="1620000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6000">
                <a:latin typeface="+mj-lt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xmlns="" id="{EB1C597D-71C9-48E5-8361-BFAE1BEB0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BBDD2-B5A0-42A3-ABED-93BFE07CB6DD}" type="datetime1">
              <a:rPr lang="sv-SE" smtClean="0"/>
              <a:t>18-11-19</a:t>
            </a:fld>
            <a:endParaRPr lang="en-GB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xmlns="" id="{6E240262-D59D-4413-BC7B-A6023E8CCD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  <a:p>
            <a:r>
              <a:rPr lang="en-GB" dirty="0"/>
              <a:t>Confidentiality – Critical (C4), High (C3), Medium (C2), None (C1)</a:t>
            </a:r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xmlns="" id="{F5E5CCDE-1442-4FAF-9CBF-7F8C0F36A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93576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839">
          <p15:clr>
            <a:srgbClr val="FBAE40"/>
          </p15:clr>
        </p15:guide>
        <p15:guide id="4" pos="4930">
          <p15:clr>
            <a:srgbClr val="FBAE40"/>
          </p15:clr>
        </p15:guide>
        <p15:guide id="5" orient="horz" pos="1008">
          <p15:clr>
            <a:srgbClr val="FBAE40"/>
          </p15:clr>
        </p15:guide>
        <p15:guide id="6" orient="horz" pos="20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xmlns="" id="{5377F337-814E-4C5D-8CA3-D4E247302999}"/>
              </a:ext>
            </a:extLst>
          </p:cNvPr>
          <p:cNvSpPr/>
          <p:nvPr userDrawn="1"/>
        </p:nvSpPr>
        <p:spPr>
          <a:xfrm>
            <a:off x="179387" y="160433"/>
            <a:ext cx="8785225" cy="4489200"/>
          </a:xfrm>
          <a:prstGeom prst="rect">
            <a:avLst/>
          </a:prstGeom>
          <a:solidFill>
            <a:schemeClr val="tx2"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xmlns="" id="{FC0E32CA-3FB7-410F-9A05-C7FF2899D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96000"/>
            <a:ext cx="7560000" cy="90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xmlns="" id="{E6DF9E76-C076-461E-AFF4-DB7B045CA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00" y="1455738"/>
            <a:ext cx="7560000" cy="3188262"/>
          </a:xfrm>
        </p:spPr>
        <p:txBody>
          <a:bodyPr/>
          <a:lstStyle>
            <a:lvl1pPr marL="0" indent="0">
              <a:buNone/>
              <a:defRPr sz="1500"/>
            </a:lvl1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xmlns="" id="{1C4A598B-4012-4CEA-8CB7-78B0069DC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CBB43-9901-4F87-A694-CA7DA91CA5BB}" type="datetime1">
              <a:rPr lang="sv-SE" smtClean="0"/>
              <a:t>18-11-19</a:t>
            </a:fld>
            <a:endParaRPr lang="en-GB" dirty="0"/>
          </a:p>
        </p:txBody>
      </p:sp>
      <p:sp>
        <p:nvSpPr>
          <p:cNvPr id="13" name="Platshållare för sidfot 4">
            <a:extLst>
              <a:ext uri="{FF2B5EF4-FFF2-40B4-BE49-F238E27FC236}">
                <a16:creationId xmlns:a16="http://schemas.microsoft.com/office/drawing/2014/main" xmlns="" id="{34FC6F1E-6431-4AB4-8153-72388C873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  <a:p>
            <a:r>
              <a:rPr lang="en-GB" dirty="0"/>
              <a:t>Confidentiality – Critical (C4), High (C3), Medium (C2), None (C1)</a:t>
            </a:r>
          </a:p>
        </p:txBody>
      </p:sp>
      <p:sp>
        <p:nvSpPr>
          <p:cNvPr id="14" name="Platshållare för bildnummer 5">
            <a:extLst>
              <a:ext uri="{FF2B5EF4-FFF2-40B4-BE49-F238E27FC236}">
                <a16:creationId xmlns:a16="http://schemas.microsoft.com/office/drawing/2014/main" xmlns="" id="{96BCA3F5-397E-4E99-A44B-CE72C3106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60380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495">
          <p15:clr>
            <a:srgbClr val="FBAE40"/>
          </p15:clr>
        </p15:guide>
        <p15:guide id="4" pos="5265">
          <p15:clr>
            <a:srgbClr val="FBAE40"/>
          </p15:clr>
        </p15:guide>
        <p15:guide id="5" orient="horz" pos="248">
          <p15:clr>
            <a:srgbClr val="FBAE40"/>
          </p15:clr>
        </p15:guide>
        <p15:guide id="6" orient="horz" pos="826" userDrawn="1">
          <p15:clr>
            <a:srgbClr val="FBAE40"/>
          </p15:clr>
        </p15:guide>
        <p15:guide id="7" orient="horz" pos="917" userDrawn="1">
          <p15:clr>
            <a:srgbClr val="FBAE40"/>
          </p15:clr>
        </p15:guide>
        <p15:guide id="8" orient="horz" pos="2935">
          <p15:clr>
            <a:srgbClr val="FBAE40"/>
          </p15:clr>
        </p15:guide>
        <p15:guide id="9" pos="49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xmlns="" id="{5377F337-814E-4C5D-8CA3-D4E247302999}"/>
              </a:ext>
            </a:extLst>
          </p:cNvPr>
          <p:cNvSpPr/>
          <p:nvPr userDrawn="1"/>
        </p:nvSpPr>
        <p:spPr>
          <a:xfrm>
            <a:off x="179387" y="160433"/>
            <a:ext cx="8785225" cy="4489200"/>
          </a:xfrm>
          <a:prstGeom prst="rect">
            <a:avLst/>
          </a:prstGeom>
          <a:solidFill>
            <a:schemeClr val="tx2"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xmlns="" id="{FC0E32CA-3FB7-410F-9A05-C7FF2899D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96000"/>
            <a:ext cx="7560000" cy="90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xmlns="" id="{1C4A598B-4012-4CEA-8CB7-78B0069DC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84403-3C61-4BF0-9BD9-97881BED89B5}" type="datetime1">
              <a:rPr lang="sv-SE" smtClean="0"/>
              <a:t>18-11-19</a:t>
            </a:fld>
            <a:endParaRPr lang="en-GB" dirty="0"/>
          </a:p>
        </p:txBody>
      </p:sp>
      <p:sp>
        <p:nvSpPr>
          <p:cNvPr id="13" name="Platshållare för sidfot 4">
            <a:extLst>
              <a:ext uri="{FF2B5EF4-FFF2-40B4-BE49-F238E27FC236}">
                <a16:creationId xmlns:a16="http://schemas.microsoft.com/office/drawing/2014/main" xmlns="" id="{34FC6F1E-6431-4AB4-8153-72388C873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  <a:p>
            <a:r>
              <a:rPr lang="en-GB" dirty="0"/>
              <a:t>Confidentiality – Critical (C4), High (C3), Medium (C2), None (C1)</a:t>
            </a:r>
          </a:p>
        </p:txBody>
      </p:sp>
      <p:sp>
        <p:nvSpPr>
          <p:cNvPr id="14" name="Platshållare för bildnummer 5">
            <a:extLst>
              <a:ext uri="{FF2B5EF4-FFF2-40B4-BE49-F238E27FC236}">
                <a16:creationId xmlns:a16="http://schemas.microsoft.com/office/drawing/2014/main" xmlns="" id="{96BCA3F5-397E-4E99-A44B-CE72C3106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Platshållare för tabell 4">
            <a:extLst>
              <a:ext uri="{FF2B5EF4-FFF2-40B4-BE49-F238E27FC236}">
                <a16:creationId xmlns:a16="http://schemas.microsoft.com/office/drawing/2014/main" xmlns="" id="{3840BC47-92DD-479A-B9A5-7794537DE55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890000" y="1455738"/>
            <a:ext cx="5364000" cy="3187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noProof="0"/>
              <a:t>Tabelle durch Klicken auf Symbol hinzufügen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8102375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495">
          <p15:clr>
            <a:srgbClr val="FBAE40"/>
          </p15:clr>
        </p15:guide>
        <p15:guide id="4" pos="5265">
          <p15:clr>
            <a:srgbClr val="FBAE40"/>
          </p15:clr>
        </p15:guide>
        <p15:guide id="5" orient="horz" pos="248">
          <p15:clr>
            <a:srgbClr val="FBAE40"/>
          </p15:clr>
        </p15:guide>
        <p15:guide id="6" orient="horz" pos="814">
          <p15:clr>
            <a:srgbClr val="FBAE40"/>
          </p15:clr>
        </p15:guide>
        <p15:guide id="7" orient="horz" pos="917" userDrawn="1">
          <p15:clr>
            <a:srgbClr val="FBAE40"/>
          </p15:clr>
        </p15:guide>
        <p15:guide id="8" orient="horz" pos="2935">
          <p15:clr>
            <a:srgbClr val="FBAE40"/>
          </p15:clr>
        </p15:guide>
        <p15:guide id="9" pos="49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4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xmlns="" id="{5377F337-814E-4C5D-8CA3-D4E247302999}"/>
              </a:ext>
            </a:extLst>
          </p:cNvPr>
          <p:cNvSpPr/>
          <p:nvPr userDrawn="1"/>
        </p:nvSpPr>
        <p:spPr>
          <a:xfrm>
            <a:off x="179387" y="162000"/>
            <a:ext cx="8785225" cy="4489200"/>
          </a:xfrm>
          <a:prstGeom prst="rect">
            <a:avLst/>
          </a:prstGeom>
          <a:solidFill>
            <a:schemeClr val="tx2"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xmlns="" id="{FC0E32CA-3FB7-410F-9A05-C7FF2899D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96000"/>
            <a:ext cx="7560000" cy="90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xmlns="" id="{E6DF9E76-C076-461E-AFF4-DB7B045CA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00" y="1455738"/>
            <a:ext cx="1800000" cy="31882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xmlns="" id="{B53B647A-14D3-48CB-8CDB-72DE4931B86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715084" y="1455738"/>
            <a:ext cx="1800000" cy="31882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xmlns="" id="{FCA1BE9A-588B-431B-B77F-002737A6630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38168" y="1455738"/>
            <a:ext cx="1800000" cy="31882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xmlns="" id="{6E76225C-D2DD-4811-8B85-98DE0D16C83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561252" y="1455738"/>
            <a:ext cx="1800000" cy="31882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7" name="Platshållare för datum 3">
            <a:extLst>
              <a:ext uri="{FF2B5EF4-FFF2-40B4-BE49-F238E27FC236}">
                <a16:creationId xmlns:a16="http://schemas.microsoft.com/office/drawing/2014/main" xmlns="" id="{589E82A9-45F0-424F-993B-08DB3BFC46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23FEF-CF0C-45CD-87D1-319E56C9E6D1}" type="datetime1">
              <a:rPr lang="sv-SE" smtClean="0"/>
              <a:t>18-11-19</a:t>
            </a:fld>
            <a:endParaRPr lang="en-GB" dirty="0"/>
          </a:p>
        </p:txBody>
      </p:sp>
      <p:sp>
        <p:nvSpPr>
          <p:cNvPr id="18" name="Platshållare för sidfot 4">
            <a:extLst>
              <a:ext uri="{FF2B5EF4-FFF2-40B4-BE49-F238E27FC236}">
                <a16:creationId xmlns:a16="http://schemas.microsoft.com/office/drawing/2014/main" xmlns="" id="{7DB5E1AF-6369-47F1-B1AB-3576766E1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  <a:p>
            <a:r>
              <a:rPr lang="en-GB" dirty="0"/>
              <a:t>Confidentiality – Critical (C4), High (C3), Medium (C2), None (C1)</a:t>
            </a:r>
          </a:p>
        </p:txBody>
      </p:sp>
      <p:sp>
        <p:nvSpPr>
          <p:cNvPr id="19" name="Platshållare för bildnummer 5">
            <a:extLst>
              <a:ext uri="{FF2B5EF4-FFF2-40B4-BE49-F238E27FC236}">
                <a16:creationId xmlns:a16="http://schemas.microsoft.com/office/drawing/2014/main" xmlns="" id="{97058980-897B-4AD3-A6BC-13215AE6E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376609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48">
          <p15:clr>
            <a:srgbClr val="FBAE40"/>
          </p15:clr>
        </p15:guide>
        <p15:guide id="4" orient="horz" pos="826" userDrawn="1">
          <p15:clr>
            <a:srgbClr val="FBAE40"/>
          </p15:clr>
        </p15:guide>
        <p15:guide id="5" orient="horz" pos="917" userDrawn="1">
          <p15:clr>
            <a:srgbClr val="FBAE40"/>
          </p15:clr>
        </p15:guide>
        <p15:guide id="6" orient="horz" pos="2935">
          <p15:clr>
            <a:srgbClr val="FBAE40"/>
          </p15:clr>
        </p15:guide>
        <p15:guide id="7" pos="499">
          <p15:clr>
            <a:srgbClr val="FBAE40"/>
          </p15:clr>
        </p15:guide>
        <p15:guide id="8" pos="5267">
          <p15:clr>
            <a:srgbClr val="FBAE40"/>
          </p15:clr>
        </p15:guide>
        <p15:guide id="9" pos="1633">
          <p15:clr>
            <a:srgbClr val="FBAE40"/>
          </p15:clr>
        </p15:guide>
        <p15:guide id="10" pos="1710">
          <p15:clr>
            <a:srgbClr val="FBAE40"/>
          </p15:clr>
        </p15:guide>
        <p15:guide id="11" pos="2844">
          <p15:clr>
            <a:srgbClr val="FBAE40"/>
          </p15:clr>
        </p15:guide>
        <p15:guide id="12" pos="2922">
          <p15:clr>
            <a:srgbClr val="FBAE40"/>
          </p15:clr>
        </p15:guide>
        <p15:guide id="13" pos="4056">
          <p15:clr>
            <a:srgbClr val="FBAE40"/>
          </p15:clr>
        </p15:guide>
        <p15:guide id="14" pos="413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s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xmlns="" id="{0BE570AD-A400-4959-85DA-4143F5C7DAD5}"/>
              </a:ext>
            </a:extLst>
          </p:cNvPr>
          <p:cNvSpPr/>
          <p:nvPr userDrawn="1"/>
        </p:nvSpPr>
        <p:spPr>
          <a:xfrm>
            <a:off x="179387" y="160433"/>
            <a:ext cx="8785225" cy="4489200"/>
          </a:xfrm>
          <a:prstGeom prst="rect">
            <a:avLst/>
          </a:prstGeom>
          <a:solidFill>
            <a:srgbClr val="FFDA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xmlns="" id="{FC0E32CA-3FB7-410F-9A05-C7FF2899D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2000" y="396000"/>
            <a:ext cx="6480000" cy="612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xmlns="" id="{45364B3B-296A-4E13-9635-32118C202B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2000" y="1116000"/>
            <a:ext cx="2987588" cy="1692000"/>
          </a:xfrm>
        </p:spPr>
        <p:txBody>
          <a:bodyPr numCol="1" spcCol="360000"/>
          <a:lstStyle>
            <a:lvl1pPr marL="0" indent="0">
              <a:buNone/>
              <a:defRPr sz="1600"/>
            </a:lvl1pPr>
            <a:lvl2pPr>
              <a:defRPr sz="1400"/>
            </a:lvl2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xmlns="" id="{0A365908-3B09-4D12-B2F8-4F91F74F31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2000" y="3919312"/>
            <a:ext cx="1219426" cy="347889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5" name="Platshållare för text 13">
            <a:extLst>
              <a:ext uri="{FF2B5EF4-FFF2-40B4-BE49-F238E27FC236}">
                <a16:creationId xmlns:a16="http://schemas.microsoft.com/office/drawing/2014/main" xmlns="" id="{C6E9772C-305C-496D-BF00-BB663266D1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00162" y="3919312"/>
            <a:ext cx="1219426" cy="347889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xmlns="" id="{76281F7D-0FEF-465C-B5B8-84CE600F83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412" y="3919312"/>
            <a:ext cx="1219426" cy="347889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7" name="Platshållare för text 13">
            <a:extLst>
              <a:ext uri="{FF2B5EF4-FFF2-40B4-BE49-F238E27FC236}">
                <a16:creationId xmlns:a16="http://schemas.microsoft.com/office/drawing/2014/main" xmlns="" id="{E7B3137F-D89E-4672-A166-AFF7356FD1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575" y="3919312"/>
            <a:ext cx="1219426" cy="347889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9" name="Platshållare för text 4">
            <a:extLst>
              <a:ext uri="{FF2B5EF4-FFF2-40B4-BE49-F238E27FC236}">
                <a16:creationId xmlns:a16="http://schemas.microsoft.com/office/drawing/2014/main" xmlns="" id="{2427A23F-D70E-4AA3-A1FA-C766CEFAE7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4412" y="1116000"/>
            <a:ext cx="2987587" cy="1692000"/>
          </a:xfrm>
        </p:spPr>
        <p:txBody>
          <a:bodyPr numCol="1" spcCol="360000"/>
          <a:lstStyle>
            <a:lvl1pPr marL="0" indent="0">
              <a:buNone/>
              <a:defRPr sz="1600"/>
            </a:lvl1pPr>
            <a:lvl2pPr>
              <a:defRPr sz="1400"/>
            </a:lvl2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xmlns="" id="{CB41BCE6-3AAF-4491-97FC-66457B2C6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B19E9-E9E6-401F-BEEF-83AF41F28096}" type="datetime1">
              <a:rPr lang="sv-SE" smtClean="0"/>
              <a:t>18-11-19</a:t>
            </a:fld>
            <a:endParaRPr lang="en-GB" dirty="0"/>
          </a:p>
        </p:txBody>
      </p:sp>
      <p:sp>
        <p:nvSpPr>
          <p:cNvPr id="20" name="Platshållare för sidfot 4">
            <a:extLst>
              <a:ext uri="{FF2B5EF4-FFF2-40B4-BE49-F238E27FC236}">
                <a16:creationId xmlns:a16="http://schemas.microsoft.com/office/drawing/2014/main" xmlns="" id="{0D1AA5C9-F43E-4606-8043-6C7B081A3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  <a:p>
            <a:r>
              <a:rPr lang="en-GB" dirty="0"/>
              <a:t>Confidentiality – Critical (C4), High (C3), Medium (C2), None (C1)</a:t>
            </a:r>
          </a:p>
        </p:txBody>
      </p:sp>
      <p:sp>
        <p:nvSpPr>
          <p:cNvPr id="21" name="Platshållare för bildnummer 5">
            <a:extLst>
              <a:ext uri="{FF2B5EF4-FFF2-40B4-BE49-F238E27FC236}">
                <a16:creationId xmlns:a16="http://schemas.microsoft.com/office/drawing/2014/main" xmlns="" id="{2A03D66A-0526-4634-8813-A86583FC4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24782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839">
          <p15:clr>
            <a:srgbClr val="FBAE40"/>
          </p15:clr>
        </p15:guide>
        <p15:guide id="4" pos="4921">
          <p15:clr>
            <a:srgbClr val="FBAE40"/>
          </p15:clr>
        </p15:guide>
        <p15:guide id="5" pos="1610">
          <p15:clr>
            <a:srgbClr val="FBAE40"/>
          </p15:clr>
        </p15:guide>
        <p15:guide id="6" pos="1950">
          <p15:clr>
            <a:srgbClr val="FBAE40"/>
          </p15:clr>
        </p15:guide>
        <p15:guide id="7" pos="2721">
          <p15:clr>
            <a:srgbClr val="FBAE40"/>
          </p15:clr>
        </p15:guide>
        <p15:guide id="8" pos="3034">
          <p15:clr>
            <a:srgbClr val="FBAE40"/>
          </p15:clr>
        </p15:guide>
        <p15:guide id="9" pos="3810">
          <p15:clr>
            <a:srgbClr val="FBAE40"/>
          </p15:clr>
        </p15:guide>
        <p15:guide id="10" pos="4150">
          <p15:clr>
            <a:srgbClr val="FBAE40"/>
          </p15:clr>
        </p15:guide>
        <p15:guide id="11" orient="horz" pos="255">
          <p15:clr>
            <a:srgbClr val="FBAE40"/>
          </p15:clr>
        </p15:guide>
        <p15:guide id="12" orient="horz" pos="707">
          <p15:clr>
            <a:srgbClr val="FBAE40"/>
          </p15:clr>
        </p15:guide>
        <p15:guide id="13" orient="horz" pos="641">
          <p15:clr>
            <a:srgbClr val="FBAE40"/>
          </p15:clr>
        </p15:guide>
        <p15:guide id="14" orient="horz" pos="1770">
          <p15:clr>
            <a:srgbClr val="FBAE40"/>
          </p15:clr>
        </p15:guide>
        <p15:guide id="15" orient="horz" pos="2464">
          <p15:clr>
            <a:srgbClr val="FBAE40"/>
          </p15:clr>
        </p15:guide>
        <p15:guide id="16" orient="horz" pos="269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Icon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xmlns="" id="{0BE570AD-A400-4959-85DA-4143F5C7DAD5}"/>
              </a:ext>
            </a:extLst>
          </p:cNvPr>
          <p:cNvSpPr/>
          <p:nvPr userDrawn="1"/>
        </p:nvSpPr>
        <p:spPr>
          <a:xfrm>
            <a:off x="179387" y="160433"/>
            <a:ext cx="8785225" cy="4489200"/>
          </a:xfrm>
          <a:prstGeom prst="rect">
            <a:avLst/>
          </a:prstGeom>
          <a:solidFill>
            <a:srgbClr val="FFDA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xmlns="" id="{45364B3B-296A-4E13-9635-32118C202B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2000" y="2988000"/>
            <a:ext cx="1980000" cy="900000"/>
          </a:xfrm>
        </p:spPr>
        <p:txBody>
          <a:bodyPr numCol="1" spcCol="360000"/>
          <a:lstStyle>
            <a:lvl1pPr marL="0" indent="0" algn="ctr">
              <a:buNone/>
              <a:defRPr sz="1600"/>
            </a:lvl1pPr>
            <a:lvl2pPr>
              <a:defRPr sz="1400"/>
            </a:lvl2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xmlns="" id="{97780EF3-9D28-4D07-9CB0-7E9DA8E715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82000" y="2988000"/>
            <a:ext cx="1980000" cy="900000"/>
          </a:xfrm>
        </p:spPr>
        <p:txBody>
          <a:bodyPr numCol="1" spcCol="360000"/>
          <a:lstStyle>
            <a:lvl1pPr marL="0" indent="0" algn="ctr">
              <a:buNone/>
              <a:defRPr sz="1600"/>
            </a:lvl1pPr>
            <a:lvl2pPr>
              <a:defRPr sz="1400"/>
            </a:lvl2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xmlns="" id="{E7E9B84A-A4FB-418B-8E14-A5FFE12128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32000" y="2988000"/>
            <a:ext cx="1980000" cy="900000"/>
          </a:xfrm>
        </p:spPr>
        <p:txBody>
          <a:bodyPr numCol="1" spcCol="360000"/>
          <a:lstStyle>
            <a:lvl1pPr marL="0" indent="0" algn="ctr">
              <a:buNone/>
              <a:defRPr sz="1600"/>
            </a:lvl1pPr>
            <a:lvl2pPr>
              <a:defRPr sz="1400"/>
            </a:lvl2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xmlns="" id="{D461F81C-F304-4006-A506-6268CDD5336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31914" y="1122362"/>
            <a:ext cx="1979612" cy="1721637"/>
          </a:xfrm>
        </p:spPr>
        <p:txBody>
          <a:bodyPr anchor="b" anchorCtr="0"/>
          <a:lstStyle>
            <a:lvl1pPr marL="0" indent="0" algn="ctr">
              <a:buNone/>
              <a:defRPr sz="6000" b="1"/>
            </a:lvl1pPr>
          </a:lstStyle>
          <a:p>
            <a:pPr lvl="0"/>
            <a:r>
              <a:rPr lang="sv-SE" dirty="0" err="1"/>
              <a:t>add</a:t>
            </a:r>
            <a:endParaRPr lang="sv-SE" dirty="0"/>
          </a:p>
        </p:txBody>
      </p:sp>
      <p:sp>
        <p:nvSpPr>
          <p:cNvPr id="19" name="Platshållare för innehåll 3">
            <a:extLst>
              <a:ext uri="{FF2B5EF4-FFF2-40B4-BE49-F238E27FC236}">
                <a16:creationId xmlns:a16="http://schemas.microsoft.com/office/drawing/2014/main" xmlns="" id="{E16BE111-5814-4442-BFC0-02E6B46942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581956" y="1122362"/>
            <a:ext cx="1979612" cy="1721638"/>
          </a:xfrm>
        </p:spPr>
        <p:txBody>
          <a:bodyPr anchor="b" anchorCtr="0"/>
          <a:lstStyle>
            <a:lvl1pPr marL="0" indent="0" algn="ctr">
              <a:buNone/>
              <a:defRPr sz="6000" b="1"/>
            </a:lvl1pPr>
          </a:lstStyle>
          <a:p>
            <a:pPr lvl="0"/>
            <a:r>
              <a:rPr lang="sv-SE" dirty="0" err="1"/>
              <a:t>add</a:t>
            </a:r>
            <a:endParaRPr lang="sv-SE" dirty="0"/>
          </a:p>
        </p:txBody>
      </p:sp>
      <p:sp>
        <p:nvSpPr>
          <p:cNvPr id="20" name="Platshållare för innehåll 3">
            <a:extLst>
              <a:ext uri="{FF2B5EF4-FFF2-40B4-BE49-F238E27FC236}">
                <a16:creationId xmlns:a16="http://schemas.microsoft.com/office/drawing/2014/main" xmlns="" id="{03ADEBBF-25B5-46FF-AB3F-4B62B30A834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832001" y="1122362"/>
            <a:ext cx="1979612" cy="1721638"/>
          </a:xfrm>
        </p:spPr>
        <p:txBody>
          <a:bodyPr anchor="b" anchorCtr="0"/>
          <a:lstStyle>
            <a:lvl1pPr marL="0" indent="0" algn="ctr">
              <a:buNone/>
              <a:defRPr sz="6000" b="1"/>
            </a:lvl1pPr>
          </a:lstStyle>
          <a:p>
            <a:pPr lvl="0"/>
            <a:r>
              <a:rPr lang="sv-SE" dirty="0" err="1"/>
              <a:t>add</a:t>
            </a:r>
            <a:endParaRPr lang="sv-SE" dirty="0"/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xmlns="" id="{A5D97874-ADE0-4887-9BED-540941DBCA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2000" y="396000"/>
            <a:ext cx="6480000" cy="612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7" name="Platshållare för datum 3">
            <a:extLst>
              <a:ext uri="{FF2B5EF4-FFF2-40B4-BE49-F238E27FC236}">
                <a16:creationId xmlns:a16="http://schemas.microsoft.com/office/drawing/2014/main" xmlns="" id="{876A53B9-D33B-4141-ADEB-FAB562F869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C767E-0879-40C0-9A7A-4F8ECDA51818}" type="datetime1">
              <a:rPr lang="sv-SE" smtClean="0"/>
              <a:t>18-11-19</a:t>
            </a:fld>
            <a:endParaRPr lang="en-GB" dirty="0"/>
          </a:p>
        </p:txBody>
      </p:sp>
      <p:sp>
        <p:nvSpPr>
          <p:cNvPr id="21" name="Platshållare för sidfot 4">
            <a:extLst>
              <a:ext uri="{FF2B5EF4-FFF2-40B4-BE49-F238E27FC236}">
                <a16:creationId xmlns:a16="http://schemas.microsoft.com/office/drawing/2014/main" xmlns="" id="{55321FAC-D5A3-43FB-89FD-6209D39BEC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  <a:p>
            <a:r>
              <a:rPr lang="en-GB" dirty="0"/>
              <a:t>Confidentiality – Critical (C4), High (C3), Medium (C2), None (C1)</a:t>
            </a:r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xmlns="" id="{7D06F3F4-E3C3-47B8-A364-6BBBA931C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76101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837">
          <p15:clr>
            <a:srgbClr val="FBAE40"/>
          </p15:clr>
        </p15:guide>
        <p15:guide id="4" pos="4923">
          <p15:clr>
            <a:srgbClr val="FBAE40"/>
          </p15:clr>
        </p15:guide>
        <p15:guide id="5" pos="3670">
          <p15:clr>
            <a:srgbClr val="FBAE40"/>
          </p15:clr>
        </p15:guide>
        <p15:guide id="6" pos="3509">
          <p15:clr>
            <a:srgbClr val="FBAE40"/>
          </p15:clr>
        </p15:guide>
        <p15:guide id="7" pos="2251">
          <p15:clr>
            <a:srgbClr val="FBAE40"/>
          </p15:clr>
        </p15:guide>
        <p15:guide id="8" pos="2090">
          <p15:clr>
            <a:srgbClr val="FBAE40"/>
          </p15:clr>
        </p15:guide>
        <p15:guide id="9" orient="horz" pos="249">
          <p15:clr>
            <a:srgbClr val="FBAE40"/>
          </p15:clr>
        </p15:guide>
        <p15:guide id="10" orient="horz" pos="635">
          <p15:clr>
            <a:srgbClr val="FBAE40"/>
          </p15:clr>
        </p15:guide>
        <p15:guide id="11" orient="horz" pos="707">
          <p15:clr>
            <a:srgbClr val="FBAE40"/>
          </p15:clr>
        </p15:guide>
        <p15:guide id="12" orient="horz" pos="1793">
          <p15:clr>
            <a:srgbClr val="FBAE40"/>
          </p15:clr>
        </p15:guide>
        <p15:guide id="13" orient="horz" pos="1876">
          <p15:clr>
            <a:srgbClr val="FBAE40"/>
          </p15:clr>
        </p15:guide>
        <p15:guide id="14" orient="horz" pos="245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1FF1FEA1-B236-42CA-B107-5AA571157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xmlns="" id="{DDF92EE2-58DD-4DF6-A2E5-499E34623D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9FD88-C5BD-43B6-B6AA-7828E1707E02}" type="datetime1">
              <a:rPr lang="sv-SE" smtClean="0"/>
              <a:t>18-11-19</a:t>
            </a:fld>
            <a:endParaRPr lang="en-GB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xmlns="" id="{01637DE1-884E-4F3A-8CA9-489221E4A7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  <a:p>
            <a:r>
              <a:rPr lang="en-GB" dirty="0"/>
              <a:t>Confidentiality – Critical (C4), High (C3), Medium (C2), None (C1)</a:t>
            </a:r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xmlns="" id="{55C3E5CC-4B21-42DB-A4F1-31204EAB2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40545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5261">
          <p15:clr>
            <a:srgbClr val="FBAE40"/>
          </p15:clr>
        </p15:guide>
        <p15:guide id="4" pos="499">
          <p15:clr>
            <a:srgbClr val="FBAE40"/>
          </p15:clr>
        </p15:guide>
        <p15:guide id="5" orient="horz" pos="249">
          <p15:clr>
            <a:srgbClr val="FBAE40"/>
          </p15:clr>
        </p15:guide>
        <p15:guide id="6" orient="horz" pos="826">
          <p15:clr>
            <a:srgbClr val="FBAE40"/>
          </p15:clr>
        </p15:guide>
        <p15:guide id="7" orient="horz" pos="28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xmlns="" id="{6F66FFAD-9A1C-4EF0-B50F-5520D29DB2E4}"/>
              </a:ext>
            </a:extLst>
          </p:cNvPr>
          <p:cNvSpPr/>
          <p:nvPr userDrawn="1"/>
        </p:nvSpPr>
        <p:spPr>
          <a:xfrm>
            <a:off x="390835" y="1576515"/>
            <a:ext cx="900000" cy="83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xmlns="" id="{5A89D048-D90D-4A17-BCDC-999806701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BA-E3A7-4284-B6AA-F762E8E1E4A7}" type="datetime1">
              <a:rPr lang="sv-SE" smtClean="0"/>
              <a:t>18-11-19</a:t>
            </a:fld>
            <a:endParaRPr lang="en-GB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xmlns="" id="{8C2B834D-E3AB-46AA-B67E-819ACCED2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  <a:p>
            <a:r>
              <a:rPr lang="en-GB" dirty="0"/>
              <a:t>Confidentiality – Critical (C4), High (C3), Medium (C2), None (C1)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xmlns="" id="{896C7C87-A832-44B3-894B-B5F4DDD9C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473607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499">
          <p15:clr>
            <a:srgbClr val="FBAE40"/>
          </p15:clr>
        </p15:guide>
        <p15:guide id="4" pos="5261">
          <p15:clr>
            <a:srgbClr val="FBAE40"/>
          </p15:clr>
        </p15:guide>
        <p15:guide id="5" orient="horz" pos="2838">
          <p15:clr>
            <a:srgbClr val="FBAE40"/>
          </p15:clr>
        </p15:guide>
        <p15:guide id="6" orient="horz" pos="249">
          <p15:clr>
            <a:srgbClr val="FBAE40"/>
          </p15:clr>
        </p15:guide>
        <p15:guide id="8" orient="horz" pos="83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D5CDA400-6E99-4E63-8BE0-4FFEC4C9E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xmlns="" id="{86B558B1-E921-4A48-BB53-0F7B00A36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xmlns="" id="{2A18E199-35F0-4C08-ABB5-24817B3A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A281C-9D6E-42BE-B717-1FCB3EAFD11E}" type="datetimeFigureOut">
              <a:rPr lang="sv-SE" smtClean="0"/>
              <a:t>18-11-19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xmlns="" id="{007CB508-0CE9-45DB-9E81-0ECF710E8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xmlns="" id="{1098D022-3A15-43B6-AAE6-4B1062209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1CA2F-C1E8-40BA-A083-3606A1B4BA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5026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hart 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xmlns="" id="{4C8F6048-8662-4709-9535-9529CBAD46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xmlns="" id="{4C8F6048-8662-4709-9535-9529CBAD46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o not remove" hidden="1">
            <a:extLst>
              <a:ext uri="{FF2B5EF4-FFF2-40B4-BE49-F238E27FC236}">
                <a16:creationId xmlns:a16="http://schemas.microsoft.com/office/drawing/2014/main" xmlns="" id="{93EFDB0E-7A46-4B6D-85D2-6F94AE15FE2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10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xmlns="" id="{8EFFE67D-D4B7-4503-8A12-B672C37BF519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190500" y="1051560"/>
            <a:ext cx="8763000" cy="3584448"/>
          </a:xfrm>
          <a:solidFill>
            <a:srgbClr val="E5E4E4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6700" y="1474969"/>
            <a:ext cx="8613648" cy="3039881"/>
          </a:xfrm>
          <a:solidFill>
            <a:srgbClr val="E7E6E6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t>Click the appropriate icon to add a chart or table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1E391FA0-1215-4ABC-A90D-617F67E04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0500" y="656726"/>
            <a:ext cx="8763000" cy="276724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2pPr>
            <a:lvl3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3pPr>
            <a:lvl4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4pPr>
            <a:lvl5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5pPr>
            <a:lvl6pPr marL="0" indent="0">
              <a:lnSpc>
                <a:spcPct val="85000"/>
              </a:lnSpc>
              <a:spcBef>
                <a:spcPts val="0"/>
              </a:spcBef>
              <a:buNone/>
              <a:defRPr sz="1400"/>
            </a:lvl6pPr>
            <a:lvl7pPr marL="0" indent="0">
              <a:lnSpc>
                <a:spcPct val="85000"/>
              </a:lnSpc>
              <a:spcBef>
                <a:spcPts val="0"/>
              </a:spcBef>
              <a:buNone/>
              <a:defRPr sz="1400"/>
            </a:lvl7pPr>
            <a:lvl8pPr marL="0" indent="0">
              <a:lnSpc>
                <a:spcPct val="85000"/>
              </a:lnSpc>
              <a:spcBef>
                <a:spcPts val="0"/>
              </a:spcBef>
              <a:buNone/>
              <a:defRPr sz="1400"/>
            </a:lvl8pPr>
            <a:lvl9pPr marL="0" indent="0">
              <a:lnSpc>
                <a:spcPct val="85000"/>
              </a:lnSpc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t>Optional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148456A3-A956-4ECF-BEAA-589D1AD52B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" y="4818056"/>
            <a:ext cx="3594735" cy="18256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700"/>
            </a:lvl1pPr>
            <a:lvl2pPr marL="0" indent="0">
              <a:spcBef>
                <a:spcPts val="0"/>
              </a:spcBef>
              <a:buNone/>
              <a:defRPr sz="700"/>
            </a:lvl2pPr>
            <a:lvl3pPr marL="0" indent="0">
              <a:spcBef>
                <a:spcPts val="0"/>
              </a:spcBef>
              <a:buNone/>
              <a:defRPr sz="700"/>
            </a:lvl3pPr>
            <a:lvl4pPr marL="0" indent="0">
              <a:spcBef>
                <a:spcPts val="0"/>
              </a:spcBef>
              <a:buNone/>
              <a:defRPr sz="700"/>
            </a:lvl4pPr>
            <a:lvl5pPr marL="0" indent="0">
              <a:spcBef>
                <a:spcPts val="0"/>
              </a:spcBef>
              <a:buNone/>
              <a:defRPr sz="700"/>
            </a:lvl5pPr>
            <a:lvl6pPr marL="0" indent="0">
              <a:spcBef>
                <a:spcPts val="0"/>
              </a:spcBef>
              <a:buNone/>
              <a:defRPr sz="700"/>
            </a:lvl6pPr>
            <a:lvl7pPr marL="0" indent="0">
              <a:spcBef>
                <a:spcPts val="0"/>
              </a:spcBef>
              <a:buNone/>
              <a:defRPr sz="700"/>
            </a:lvl7pPr>
            <a:lvl8pPr marL="0" indent="0">
              <a:spcBef>
                <a:spcPts val="0"/>
              </a:spcBef>
              <a:buNone/>
              <a:defRPr sz="700"/>
            </a:lvl8pPr>
            <a:lvl9pPr marL="0" indent="0">
              <a:spcBef>
                <a:spcPts val="0"/>
              </a:spcBef>
              <a:buNone/>
              <a:defRPr sz="700"/>
            </a:lvl9pPr>
          </a:lstStyle>
          <a:p>
            <a:pPr lvl="0"/>
            <a:r>
              <a:t>Source / reference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8B502DD0-6941-42A4-A996-217F13A453E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6700" y="1154929"/>
            <a:ext cx="8613648" cy="32004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9pPr>
          </a:lstStyle>
          <a:p>
            <a:pPr lvl="0"/>
            <a:r>
              <a:t>Heading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555227-F85E-4B7E-8B2B-B082B11B15A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2472E1C-100C-4FE0-B3C4-56D8B5AE22D7}" type="datetime1">
              <a:rPr lang="sv-SE" smtClean="0"/>
              <a:t>18-11-19</a:t>
            </a:fld>
            <a:endParaRPr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ECF21D2E-AE7E-4DC9-AB54-E81324FCE94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t>Confidentiality – Critical (C4), High (C3), Medium (C2), None (C1)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057097D-F15E-45C9-8C1F-269DACA8384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C88BE4-63BC-4A33-B317-7E3947361759}" type="slidenum">
              <a:rPr/>
              <a:pPr/>
              <a:t>‹Nr.›</a:t>
            </a:fld>
            <a:endParaRPr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xmlns="" id="{957E7829-AFD4-46A1-A400-96CDD4AB4F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500" y="45593"/>
            <a:ext cx="4572000" cy="170094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898989"/>
                </a:solidFill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t>Section title / tracker text</a:t>
            </a:r>
          </a:p>
        </p:txBody>
      </p:sp>
    </p:spTree>
    <p:extLst>
      <p:ext uri="{BB962C8B-B14F-4D97-AF65-F5344CB8AC3E}">
        <p14:creationId xmlns:p14="http://schemas.microsoft.com/office/powerpoint/2010/main" val="4093317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4">
            <a:extLst>
              <a:ext uri="{FF2B5EF4-FFF2-40B4-BE49-F238E27FC236}">
                <a16:creationId xmlns:a16="http://schemas.microsoft.com/office/drawing/2014/main" xmlns="" id="{41EC61FF-2DF8-4E41-9AC2-00EBA6C4EE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9387" y="162000"/>
            <a:ext cx="8785225" cy="4489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xmlns="" id="{A8701F40-435C-45D0-AF3A-C418FF0B07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387" y="1324800"/>
            <a:ext cx="8795413" cy="1411571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xmlns="" id="{B298BC51-1A25-4531-BE85-A74DC30969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72000" y="2937600"/>
            <a:ext cx="5400000" cy="662158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 noProof="0" dirty="0"/>
              <a:t>Subheading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xmlns="" id="{B8A0E61E-09AA-47C6-A25C-1725CA5C9C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2000" y="3700800"/>
            <a:ext cx="3600000" cy="360000"/>
          </a:xfrm>
        </p:spPr>
        <p:txBody>
          <a:bodyPr anchor="t" anchorCtr="0"/>
          <a:lstStyle>
            <a:lvl1pPr marL="0" indent="0" algn="ctr">
              <a:lnSpc>
                <a:spcPts val="1400"/>
              </a:lnSpc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Text, Date, Author</a:t>
            </a:r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xmlns="" id="{C731A680-3D34-4DE4-BC26-01FEA015A5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B77E2-8CFE-4601-BB99-F2DABC4B687A}" type="datetime1">
              <a:rPr lang="sv-SE" smtClean="0"/>
              <a:t>18-11-19</a:t>
            </a:fld>
            <a:endParaRPr lang="en-GB" dirty="0"/>
          </a:p>
        </p:txBody>
      </p:sp>
      <p:sp>
        <p:nvSpPr>
          <p:cNvPr id="16" name="Platshållare för sidfot 4">
            <a:extLst>
              <a:ext uri="{FF2B5EF4-FFF2-40B4-BE49-F238E27FC236}">
                <a16:creationId xmlns:a16="http://schemas.microsoft.com/office/drawing/2014/main" xmlns="" id="{B187FED9-07B2-4AD3-B30B-BD7394D85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  <a:p>
            <a:r>
              <a:rPr lang="en-GB" dirty="0"/>
              <a:t>Confidentiality – Critical (C4), High (C3), Medium (C2), None (C1)</a:t>
            </a:r>
          </a:p>
        </p:txBody>
      </p:sp>
      <p:sp>
        <p:nvSpPr>
          <p:cNvPr id="18" name="Platshållare för bildnummer 5">
            <a:extLst>
              <a:ext uri="{FF2B5EF4-FFF2-40B4-BE49-F238E27FC236}">
                <a16:creationId xmlns:a16="http://schemas.microsoft.com/office/drawing/2014/main" xmlns="" id="{3EC18A65-3F5D-46F1-B685-A42DDA2CB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59591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xmlns="" id="{010FCA7C-0B66-4085-944C-08C8B797F12F}"/>
              </a:ext>
            </a:extLst>
          </p:cNvPr>
          <p:cNvSpPr/>
          <p:nvPr userDrawn="1"/>
        </p:nvSpPr>
        <p:spPr>
          <a:xfrm>
            <a:off x="179387" y="160434"/>
            <a:ext cx="8785225" cy="4489200"/>
          </a:xfrm>
          <a:prstGeom prst="rect">
            <a:avLst/>
          </a:prstGeom>
          <a:solidFill>
            <a:schemeClr val="accent1"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xmlns="" id="{A8701F40-435C-45D0-AF3A-C418FF0B07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387" y="1324800"/>
            <a:ext cx="8785225" cy="1411571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6000"/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xmlns="" id="{B298BC51-1A25-4531-BE85-A74DC30969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72000" y="2937600"/>
            <a:ext cx="5400000" cy="662158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200" b="1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 noProof="0" dirty="0"/>
              <a:t>Subheading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xmlns="" id="{B8A0E61E-09AA-47C6-A25C-1725CA5C9C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2000" y="3700800"/>
            <a:ext cx="3600000" cy="360000"/>
          </a:xfrm>
        </p:spPr>
        <p:txBody>
          <a:bodyPr anchor="t" anchorCtr="0"/>
          <a:lstStyle>
            <a:lvl1pPr marL="0" indent="0" algn="ctr">
              <a:lnSpc>
                <a:spcPts val="1400"/>
              </a:lnSpc>
              <a:buNone/>
              <a:defRPr sz="800"/>
            </a:lvl1pPr>
          </a:lstStyle>
          <a:p>
            <a:pPr lvl="0"/>
            <a:r>
              <a:rPr lang="en-GB" noProof="0" dirty="0"/>
              <a:t>Text, Date, Author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xmlns="" id="{2FC1ED08-C4A9-4705-9351-71083E1E36B8}"/>
              </a:ext>
            </a:extLst>
          </p:cNvPr>
          <p:cNvSpPr/>
          <p:nvPr userDrawn="1"/>
        </p:nvSpPr>
        <p:spPr>
          <a:xfrm>
            <a:off x="362737" y="331973"/>
            <a:ext cx="900000" cy="83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xmlns="" id="{DE0ADB2B-1A24-47BB-A82C-EF8A137224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D76DE-1A3B-4E9C-A1C8-FBAFEB652178}" type="datetime1">
              <a:rPr lang="sv-SE" smtClean="0"/>
              <a:t>18-11-19</a:t>
            </a:fld>
            <a:endParaRPr lang="en-GB" dirty="0"/>
          </a:p>
        </p:txBody>
      </p:sp>
      <p:sp>
        <p:nvSpPr>
          <p:cNvPr id="14" name="Platshållare för sidfot 4">
            <a:extLst>
              <a:ext uri="{FF2B5EF4-FFF2-40B4-BE49-F238E27FC236}">
                <a16:creationId xmlns:a16="http://schemas.microsoft.com/office/drawing/2014/main" xmlns="" id="{BFAE479A-C7AF-4407-803D-7C32CEC3AD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  <a:p>
            <a:r>
              <a:rPr lang="en-GB" dirty="0"/>
              <a:t>Confidentiality – Critical (C4), High (C3), Medium (C2), None (C1)</a:t>
            </a:r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xmlns="" id="{CEBE749D-34EB-4C26-A790-7FC15DB6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283766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xmlns="" id="{784284BC-DA0B-457D-8A34-065D5AC829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9387" y="162000"/>
            <a:ext cx="8785225" cy="4489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sv-SE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xmlns="" id="{2FC1ED08-C4A9-4705-9351-71083E1E36B8}"/>
              </a:ext>
            </a:extLst>
          </p:cNvPr>
          <p:cNvSpPr/>
          <p:nvPr userDrawn="1"/>
        </p:nvSpPr>
        <p:spPr>
          <a:xfrm>
            <a:off x="362737" y="331973"/>
            <a:ext cx="900000" cy="83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xmlns="" id="{C5944AC1-15AE-4755-8FD5-718DE0536A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32458-417D-4191-B238-D62E6EF78983}" type="datetime1">
              <a:rPr lang="sv-SE" smtClean="0"/>
              <a:t>18-11-19</a:t>
            </a:fld>
            <a:endParaRPr lang="en-GB" dirty="0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xmlns="" id="{5A7E7860-781A-480B-9C9B-AA4C5E72C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  <a:p>
            <a:r>
              <a:rPr lang="en-GB"/>
              <a:t>Confidentiality – Critical (C4), High (C3), Medium (C2), None (C1)</a:t>
            </a:r>
            <a:endParaRPr lang="en-GB" dirty="0"/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xmlns="" id="{2175B558-2E01-4CF8-BFEC-D4A9080AE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107550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113">
          <p15:clr>
            <a:srgbClr val="FBAE40"/>
          </p15:clr>
        </p15:guide>
        <p15:guide id="3" orient="horz" pos="100">
          <p15:clr>
            <a:srgbClr val="FBAE40"/>
          </p15:clr>
        </p15:guide>
        <p15:guide id="4" pos="5647">
          <p15:clr>
            <a:srgbClr val="FBAE40"/>
          </p15:clr>
        </p15:guide>
        <p15:guide id="5" orient="horz" pos="293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numbere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xmlns="" id="{79BF6CA0-E87C-4DB0-8C62-6B392A34D7B6}"/>
              </a:ext>
            </a:extLst>
          </p:cNvPr>
          <p:cNvSpPr/>
          <p:nvPr userDrawn="1"/>
        </p:nvSpPr>
        <p:spPr>
          <a:xfrm>
            <a:off x="179387" y="162000"/>
            <a:ext cx="8785225" cy="4488850"/>
          </a:xfrm>
          <a:prstGeom prst="rect">
            <a:avLst/>
          </a:prstGeom>
          <a:solidFill>
            <a:srgbClr val="FFDA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xmlns="" id="{FC0E32CA-3FB7-410F-9A05-C7FF2899D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163" y="396000"/>
            <a:ext cx="7559675" cy="900000"/>
          </a:xfrm>
        </p:spPr>
        <p:txBody>
          <a:bodyPr/>
          <a:lstStyle>
            <a:lvl1pPr algn="l">
              <a:lnSpc>
                <a:spcPct val="85000"/>
              </a:lnSpc>
              <a:defRPr/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xmlns="" id="{45364B3B-296A-4E13-9635-32118C202B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163" y="1455738"/>
            <a:ext cx="7559675" cy="3195112"/>
          </a:xfrm>
        </p:spPr>
        <p:txBody>
          <a:bodyPr/>
          <a:lstStyle>
            <a:lvl1pPr marL="457200" indent="-457200">
              <a:lnSpc>
                <a:spcPts val="2200"/>
              </a:lnSpc>
              <a:buFont typeface="+mj-lt"/>
              <a:buAutoNum type="arabicPeriod"/>
              <a:tabLst>
                <a:tab pos="4305300" algn="r"/>
              </a:tabLst>
              <a:defRPr sz="2000" b="1"/>
            </a:lvl1pPr>
            <a:lvl2pPr marL="179387" indent="0">
              <a:lnSpc>
                <a:spcPts val="2000"/>
              </a:lnSpc>
              <a:buFont typeface="+mj-lt"/>
              <a:buNone/>
              <a:defRPr sz="1800" b="1"/>
            </a:lvl2pPr>
          </a:lstStyle>
          <a:p>
            <a:pPr lvl="0"/>
            <a:r>
              <a:rPr lang="en-GB" noProof="0" dirty="0"/>
              <a:t>Agenda</a:t>
            </a:r>
          </a:p>
          <a:p>
            <a:pPr lvl="0"/>
            <a:r>
              <a:rPr lang="en-GB" noProof="0" dirty="0"/>
              <a:t>Agenda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xmlns="" id="{5F1C40C1-19E5-4F63-8510-5A8055CAC8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9EE6A-0C8F-42B0-B8A6-D14098597422}" type="datetime1">
              <a:rPr lang="sv-SE" smtClean="0"/>
              <a:t>18-11-19</a:t>
            </a:fld>
            <a:endParaRPr lang="en-GB" dirty="0"/>
          </a:p>
        </p:txBody>
      </p:sp>
      <p:sp>
        <p:nvSpPr>
          <p:cNvPr id="14" name="Platshållare för sidfot 4">
            <a:extLst>
              <a:ext uri="{FF2B5EF4-FFF2-40B4-BE49-F238E27FC236}">
                <a16:creationId xmlns:a16="http://schemas.microsoft.com/office/drawing/2014/main" xmlns="" id="{D73F6DC7-67D9-4C04-A3DD-5E1883F1F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  <a:p>
            <a:r>
              <a:rPr lang="en-GB" dirty="0"/>
              <a:t>Confidentiality – Critical (C4), High (C3), Medium (C2), None (C1)</a:t>
            </a:r>
          </a:p>
        </p:txBody>
      </p:sp>
      <p:sp>
        <p:nvSpPr>
          <p:cNvPr id="15" name="Platshållare för bildnummer 5">
            <a:extLst>
              <a:ext uri="{FF2B5EF4-FFF2-40B4-BE49-F238E27FC236}">
                <a16:creationId xmlns:a16="http://schemas.microsoft.com/office/drawing/2014/main" xmlns="" id="{E5E719E1-77D6-4230-82C5-4973AA60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816271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499" userDrawn="1">
          <p15:clr>
            <a:srgbClr val="FBAE40"/>
          </p15:clr>
        </p15:guide>
        <p15:guide id="4" pos="5261" userDrawn="1">
          <p15:clr>
            <a:srgbClr val="FBAE40"/>
          </p15:clr>
        </p15:guide>
        <p15:guide id="5" orient="horz" pos="826">
          <p15:clr>
            <a:srgbClr val="FBAE40"/>
          </p15:clr>
        </p15:guide>
        <p15:guide id="6" orient="horz" pos="255">
          <p15:clr>
            <a:srgbClr val="FBAE40"/>
          </p15:clr>
        </p15:guide>
        <p15:guide id="7" orient="horz" pos="917">
          <p15:clr>
            <a:srgbClr val="FBAE40"/>
          </p15:clr>
        </p15:guide>
        <p15:guide id="8" orient="horz" pos="293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FC0E32CA-3FB7-410F-9A05-C7FF2899D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96000"/>
            <a:ext cx="7560000" cy="900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xmlns="" id="{E6DF9E76-C076-461E-AFF4-DB7B045CAC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2000" y="1455420"/>
            <a:ext cx="7560000" cy="31885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text here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xmlns="" id="{A845DD25-08BD-4AD0-958A-7FE404B91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A8487-0CEC-4232-B56B-7863E1309D47}" type="datetime1">
              <a:rPr lang="sv-SE" noProof="0" smtClean="0"/>
              <a:t>18-11-19</a:t>
            </a:fld>
            <a:endParaRPr lang="en-GB" noProof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xmlns="" id="{E5A7556C-F5C5-406D-8ECF-40C2093E6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  <a:p>
            <a:r>
              <a:rPr lang="en-GB" noProof="0" dirty="0"/>
              <a:t>Confidentiality – Critical (C4), High (C3), Medium (C2), None (C1)</a:t>
            </a:r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xmlns="" id="{922FA704-6C1C-4A8B-8CD5-A9ADFE2BF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noProof="0" smtClean="0"/>
              <a:pPr/>
              <a:t>‹Nr.›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6963486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499" userDrawn="1">
          <p15:clr>
            <a:srgbClr val="FBAE40"/>
          </p15:clr>
        </p15:guide>
        <p15:guide id="4" pos="5265">
          <p15:clr>
            <a:srgbClr val="FBAE40"/>
          </p15:clr>
        </p15:guide>
        <p15:guide id="5" orient="horz" pos="248">
          <p15:clr>
            <a:srgbClr val="FBAE40"/>
          </p15:clr>
        </p15:guide>
        <p15:guide id="6" orient="horz" pos="2935">
          <p15:clr>
            <a:srgbClr val="FBAE40"/>
          </p15:clr>
        </p15:guide>
        <p15:guide id="7" orient="horz" pos="917">
          <p15:clr>
            <a:srgbClr val="FBAE40"/>
          </p15:clr>
        </p15:guide>
        <p15:guide id="8" orient="horz" pos="82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050A0D0A-9A1E-4589-A8CB-40B0052462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96000"/>
            <a:ext cx="7560000" cy="900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xmlns="" id="{255B1445-AF69-43C4-9B64-F77FF93A67E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92000" y="1455738"/>
            <a:ext cx="3708000" cy="31882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text here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xmlns="" id="{295DBE1C-D631-41EE-97FF-020A2953687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44000" y="1455738"/>
            <a:ext cx="3708000" cy="31882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text here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xmlns="" id="{6CF3C23D-999C-4A53-932A-46497009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31B85-61CC-42E9-A6B5-99C81976D647}" type="datetime1">
              <a:rPr lang="sv-SE" smtClean="0"/>
              <a:t>18-11-19</a:t>
            </a:fld>
            <a:endParaRPr lang="en-GB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xmlns="" id="{FBFDB3A1-33A5-45F2-8415-36E2AC97AD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  <a:p>
            <a:r>
              <a:rPr lang="en-GB" dirty="0"/>
              <a:t>Confidentiality – Critical (C4), High (C3), Medium (C2), None (C1)</a:t>
            </a:r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xmlns="" id="{01BC648A-F324-4DA8-88B7-A75FD5277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732822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49">
          <p15:clr>
            <a:srgbClr val="FBAE40"/>
          </p15:clr>
        </p15:guide>
        <p15:guide id="4" orient="horz" pos="819">
          <p15:clr>
            <a:srgbClr val="FBAE40"/>
          </p15:clr>
        </p15:guide>
        <p15:guide id="5" orient="horz" pos="917">
          <p15:clr>
            <a:srgbClr val="FBAE40"/>
          </p15:clr>
        </p15:guide>
        <p15:guide id="6" orient="horz" pos="2935">
          <p15:clr>
            <a:srgbClr val="FBAE40"/>
          </p15:clr>
        </p15:guide>
        <p15:guide id="7" pos="499">
          <p15:clr>
            <a:srgbClr val="FBAE40"/>
          </p15:clr>
        </p15:guide>
        <p15:guide id="8" pos="5261">
          <p15:clr>
            <a:srgbClr val="FBAE40"/>
          </p15:clr>
        </p15:guide>
        <p15:guide id="9" pos="2835">
          <p15:clr>
            <a:srgbClr val="FBAE40"/>
          </p15:clr>
        </p15:guide>
        <p15:guide id="10" pos="292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4">
            <a:extLst>
              <a:ext uri="{FF2B5EF4-FFF2-40B4-BE49-F238E27FC236}">
                <a16:creationId xmlns:a16="http://schemas.microsoft.com/office/drawing/2014/main" xmlns="" id="{1AAD820E-ECA4-488C-8254-EB84F699D5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9387" y="162000"/>
            <a:ext cx="8785225" cy="4489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xmlns="" id="{A8701F40-435C-45D0-AF3A-C418FF0B07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2000" y="1598471"/>
            <a:ext cx="6480000" cy="1620000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6000">
                <a:latin typeface="+mj-lt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xmlns="" id="{B4D9178D-EAB5-48D4-8AB0-AAE5B35D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5EEA4-8BFB-4975-A005-BE924515DC55}" type="datetime1">
              <a:rPr lang="sv-SE" smtClean="0"/>
              <a:t>18-11-19</a:t>
            </a:fld>
            <a:endParaRPr lang="en-GB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xmlns="" id="{419D36DA-40D4-4F89-BD1E-21E8535FD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  <a:p>
            <a:r>
              <a:rPr lang="en-GB" dirty="0"/>
              <a:t>Confidentiality – Critical (C4), High (C3), Medium (C2), None (C1)</a:t>
            </a:r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xmlns="" id="{69AEB8A7-083F-4623-9B2F-D86E4F013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92561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835">
          <p15:clr>
            <a:srgbClr val="FBAE40"/>
          </p15:clr>
        </p15:guide>
        <p15:guide id="4" pos="4930">
          <p15:clr>
            <a:srgbClr val="FBAE40"/>
          </p15:clr>
        </p15:guide>
        <p15:guide id="5" orient="horz" pos="100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4">
            <a:extLst>
              <a:ext uri="{FF2B5EF4-FFF2-40B4-BE49-F238E27FC236}">
                <a16:creationId xmlns:a16="http://schemas.microsoft.com/office/drawing/2014/main" xmlns="" id="{D83010A4-5CD0-448D-ACD4-3A22210470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9575" y="207000"/>
            <a:ext cx="8785225" cy="4489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xmlns="" id="{A8701F40-435C-45D0-AF3A-C418FF0B07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2000" y="1598471"/>
            <a:ext cx="6480000" cy="1620000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xmlns="" id="{4082EC9A-DCF2-49FA-8E79-8320967E09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C41F2-5DA5-4B1B-8A3E-213DEE81BF07}" type="datetime1">
              <a:rPr lang="sv-SE" smtClean="0"/>
              <a:t>18-11-19</a:t>
            </a:fld>
            <a:endParaRPr lang="en-GB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xmlns="" id="{E3D2898D-A6F8-4BCA-9797-349216279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  <a:p>
            <a:r>
              <a:rPr lang="en-GB" dirty="0"/>
              <a:t>Confidentiality – Critical (C4), High (C3), Medium (C2), None (C1)</a:t>
            </a:r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xmlns="" id="{D7F6804D-D73A-4743-A4A8-399B4E29A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689914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08">
          <p15:clr>
            <a:srgbClr val="FBAE40"/>
          </p15:clr>
        </p15:guide>
        <p15:guide id="4" orient="horz" pos="2028">
          <p15:clr>
            <a:srgbClr val="FBAE40"/>
          </p15:clr>
        </p15:guide>
        <p15:guide id="5" pos="839">
          <p15:clr>
            <a:srgbClr val="FBAE40"/>
          </p15:clr>
        </p15:guide>
        <p15:guide id="6" pos="493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21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xmlns="" id="{369A76ED-51E9-448C-A7E3-782A086DB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396000"/>
            <a:ext cx="7560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Headline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xmlns="" id="{CC6D118B-D903-4393-90F1-25AC1EB11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000" y="1455738"/>
            <a:ext cx="7560000" cy="30442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xmlns="" id="{AA2C9AC3-FC1F-4B80-8E43-59F4C4414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xmlns="" id="{176946FD-9A95-4464-B5B1-586A52A90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8658A-04F9-4919-86D7-2D407A87032B}" type="datetime1">
              <a:rPr lang="sv-SE" smtClean="0"/>
              <a:t>18-11-19</a:t>
            </a:fld>
            <a:endParaRPr lang="en-GB" dirty="0"/>
          </a:p>
        </p:txBody>
      </p:sp>
      <p:sp>
        <p:nvSpPr>
          <p:cNvPr id="11" name="Platshållare för sidfot 4">
            <a:extLst>
              <a:ext uri="{FF2B5EF4-FFF2-40B4-BE49-F238E27FC236}">
                <a16:creationId xmlns:a16="http://schemas.microsoft.com/office/drawing/2014/main" xmlns="" id="{895AA473-213D-4284-802F-619A770661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  <a:p>
            <a:r>
              <a:rPr lang="en-GB" dirty="0"/>
              <a:t>Confidentiality – Critical (C4), High (C3), Medium (C2), None (C1)</a:t>
            </a:r>
          </a:p>
        </p:txBody>
      </p:sp>
      <p:pic>
        <p:nvPicPr>
          <p:cNvPr id="13" name="Grafik 11">
            <a:extLst>
              <a:ext uri="{FF2B5EF4-FFF2-40B4-BE49-F238E27FC236}">
                <a16:creationId xmlns:a16="http://schemas.microsoft.com/office/drawing/2014/main" xmlns="" id="{98291870-7646-4418-887A-A2EB66101BE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4039781" y="4834706"/>
            <a:ext cx="1069200" cy="16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0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hf hdr="0"/>
  <p:txStyles>
    <p:titleStyle>
      <a:lvl1pPr algn="l" defTabSz="685783" rtl="0" eaLnBrk="1" latinLnBrk="0" hangingPunct="1">
        <a:lnSpc>
          <a:spcPct val="85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4625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6575" indent="-180975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7550" indent="-180975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80975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jpeg"/><Relationship Id="rId12" Type="http://schemas.openxmlformats.org/officeDocument/2006/relationships/image" Target="../media/image9.jpeg"/><Relationship Id="rId13" Type="http://schemas.openxmlformats.org/officeDocument/2006/relationships/image" Target="../media/image10.jpeg"/><Relationship Id="rId1" Type="http://schemas.openxmlformats.org/officeDocument/2006/relationships/vmlDrawing" Target="../drawings/vmlDrawing2.v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.xml"/><Relationship Id="rId6" Type="http://schemas.openxmlformats.org/officeDocument/2006/relationships/oleObject" Target="../embeddings/oleObject2.bin"/><Relationship Id="rId7" Type="http://schemas.openxmlformats.org/officeDocument/2006/relationships/image" Target="../media/image4.emf"/><Relationship Id="rId8" Type="http://schemas.openxmlformats.org/officeDocument/2006/relationships/image" Target="../media/image5.jpeg"/><Relationship Id="rId9" Type="http://schemas.openxmlformats.org/officeDocument/2006/relationships/image" Target="../media/image6.jpeg"/><Relationship Id="rId10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microsoft.com/office/2007/relationships/hdphoto" Target="../media/hdphoto1.wdp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" Type="http://schemas.openxmlformats.org/officeDocument/2006/relationships/vmlDrawing" Target="../drawings/vmlDrawing3.vml"/><Relationship Id="rId2" Type="http://schemas.openxmlformats.org/officeDocument/2006/relationships/tags" Target="../tags/tag5.xml"/><Relationship Id="rId3" Type="http://schemas.openxmlformats.org/officeDocument/2006/relationships/tags" Target="../tags/tag6.xml"/><Relationship Id="rId4" Type="http://schemas.openxmlformats.org/officeDocument/2006/relationships/slideLayout" Target="../slideLayouts/slideLayout19.xml"/><Relationship Id="rId5" Type="http://schemas.openxmlformats.org/officeDocument/2006/relationships/oleObject" Target="../embeddings/oleObject3.bin"/><Relationship Id="rId6" Type="http://schemas.openxmlformats.org/officeDocument/2006/relationships/image" Target="../media/image2.emf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gif"/><Relationship Id="rId3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3.emf"/><Relationship Id="rId5" Type="http://schemas.openxmlformats.org/officeDocument/2006/relationships/image" Target="../media/image2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tshållare för bild 9">
            <a:extLst>
              <a:ext uri="{FF2B5EF4-FFF2-40B4-BE49-F238E27FC236}">
                <a16:creationId xmlns:a16="http://schemas.microsoft.com/office/drawing/2014/main" xmlns="" id="{4C1FE49C-4F5E-4D9E-9829-0294B2B634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" r="61"/>
          <a:stretch>
            <a:fillRect/>
          </a:stretch>
        </p:blipFill>
        <p:spPr>
          <a:xfrm>
            <a:off x="13645" y="0"/>
            <a:ext cx="9292472" cy="47484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xmlns="" id="{DD63A80A-B2A9-4FB1-A343-6BED82503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387" y="603966"/>
            <a:ext cx="8785225" cy="1411571"/>
          </a:xfrm>
        </p:spPr>
        <p:txBody>
          <a:bodyPr/>
          <a:lstStyle/>
          <a:p>
            <a:r>
              <a:rPr lang="en-GB" sz="4000" dirty="0">
                <a:solidFill>
                  <a:schemeClr val="bg1"/>
                </a:solidFill>
              </a:rPr>
              <a:t/>
            </a:r>
            <a:br>
              <a:rPr lang="en-GB" sz="4000" dirty="0">
                <a:solidFill>
                  <a:schemeClr val="bg1"/>
                </a:solidFill>
              </a:rPr>
            </a:br>
            <a:r>
              <a:rPr lang="en-GB" sz="4000" dirty="0">
                <a:solidFill>
                  <a:schemeClr val="bg1"/>
                </a:solidFill>
              </a:rPr>
              <a:t>Mot en fossilfri framtid – </a:t>
            </a:r>
            <a:br>
              <a:rPr lang="en-GB" sz="4000" dirty="0">
                <a:solidFill>
                  <a:schemeClr val="bg1"/>
                </a:solidFill>
              </a:rPr>
            </a:br>
            <a:r>
              <a:rPr lang="en-GB" sz="4000" dirty="0">
                <a:solidFill>
                  <a:schemeClr val="bg1"/>
                </a:solidFill>
              </a:rPr>
              <a:t>och nya affärsmöjligheter</a:t>
            </a:r>
          </a:p>
        </p:txBody>
      </p:sp>
      <p:sp>
        <p:nvSpPr>
          <p:cNvPr id="18" name="Underrubrik 17">
            <a:extLst>
              <a:ext uri="{FF2B5EF4-FFF2-40B4-BE49-F238E27FC236}">
                <a16:creationId xmlns:a16="http://schemas.microsoft.com/office/drawing/2014/main" xmlns="" id="{7BC90209-E4F3-4CD4-9BC5-F4F6B29C8F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Storuman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xmlns="" id="{8BB27840-3D23-4D40-BCE2-19825BEF77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71999" y="3226979"/>
            <a:ext cx="3600000" cy="3600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2018-11-13 Vattenfall Vindkraft AB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xmlns="" id="{686C6430-C90A-4C03-8589-10457916E8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lvl="0"/>
            <a:fld id="{85FD7127-5109-462D-A69C-37E4DFA2604C}" type="datetime1">
              <a:rPr lang="sv-SE" noProof="0" smtClean="0"/>
              <a:pPr lvl="0"/>
              <a:t>18-11-19</a:t>
            </a:fld>
            <a:endParaRPr lang="en-GB" noProof="0"/>
          </a:p>
        </p:txBody>
      </p:sp>
      <p:sp>
        <p:nvSpPr>
          <p:cNvPr id="42" name="Platshållare för sidfot 41">
            <a:extLst>
              <a:ext uri="{FF2B5EF4-FFF2-40B4-BE49-F238E27FC236}">
                <a16:creationId xmlns:a16="http://schemas.microsoft.com/office/drawing/2014/main" xmlns="" id="{894D28D2-EC43-48CD-BE2E-73F811929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endParaRPr lang="en-GB" noProof="0" dirty="0"/>
          </a:p>
          <a:p>
            <a:pPr lvl="0"/>
            <a:r>
              <a:rPr lang="en-GB" noProof="0" dirty="0"/>
              <a:t>Confidentiality –None (C1)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xmlns="" id="{1C871D53-9AB8-4BAB-85DE-E08B2CA30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B2B07D95-7C69-46C0-AD2A-2DA1650028AD}" type="slidenum">
              <a:rPr lang="en-GB" noProof="0" smtClean="0"/>
              <a:pPr lvl="0"/>
              <a:t>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35160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D174F044-5580-4452-91DD-2E6F7DB24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2005" y="-899461"/>
            <a:ext cx="11315002" cy="61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xmlns="" id="{E8A7A631-5806-4D3B-B5FE-403236F1C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956" y="4449336"/>
            <a:ext cx="2480942" cy="371035"/>
          </a:xfrm>
          <a:prstGeom prst="rect">
            <a:avLst/>
          </a:prstGeom>
        </p:spPr>
      </p:pic>
      <p:pic>
        <p:nvPicPr>
          <p:cNvPr id="6" name="Bildobjekt 5" descr="C:\Users\jelu\AppData\Local\Microsoft\Windows\Temporary Internet Files\Content.Word\VF_logo_linear_black_RGB.PNG">
            <a:extLst>
              <a:ext uri="{FF2B5EF4-FFF2-40B4-BE49-F238E27FC236}">
                <a16:creationId xmlns:a16="http://schemas.microsoft.com/office/drawing/2014/main" xmlns="" id="{93366F69-CD8F-4B04-BFDE-14EC8343BBF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71" y="4064000"/>
            <a:ext cx="3494943" cy="115918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xmlns="" id="{673C6C3E-E59D-4325-B8F3-170B9CF55E6A}"/>
              </a:ext>
            </a:extLst>
          </p:cNvPr>
          <p:cNvSpPr/>
          <p:nvPr/>
        </p:nvSpPr>
        <p:spPr>
          <a:xfrm>
            <a:off x="733568" y="21042"/>
            <a:ext cx="77158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700" b="1" dirty="0">
                <a:solidFill>
                  <a:schemeClr val="bg1"/>
                </a:solidFill>
              </a:rPr>
              <a:t>Från bygdepeng till mångdubblade utvecklingsmedel </a:t>
            </a:r>
          </a:p>
        </p:txBody>
      </p:sp>
    </p:spTree>
    <p:extLst>
      <p:ext uri="{BB962C8B-B14F-4D97-AF65-F5344CB8AC3E}">
        <p14:creationId xmlns:p14="http://schemas.microsoft.com/office/powerpoint/2010/main" val="174756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xmlns="" id="{86AF67C7-D289-468C-BE8F-31ECBA0E3C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388" y="205200"/>
            <a:ext cx="8785225" cy="4489200"/>
          </a:xfrm>
        </p:spPr>
      </p:pic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xmlns="" id="{E6234EBD-67B8-46E8-9048-35DDAE1B52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lvl="0"/>
            <a:fld id="{A31C004D-E967-404D-805A-164DFDEB8329}" type="datetime1">
              <a:rPr lang="sv-SE" noProof="0" smtClean="0"/>
              <a:t>18-11-19</a:t>
            </a:fld>
            <a:endParaRPr lang="en-GB" noProof="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xmlns="" id="{9F4F0A8E-1FF8-48AC-A63C-DC0BCA427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GB" noProof="0"/>
              <a:t>Confidentiality – None (C1)</a:t>
            </a:r>
            <a:endParaRPr lang="en-GB" noProof="0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xmlns="" id="{A7A81577-545F-4F58-A65C-FC100A823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B2B07D95-7C69-46C0-AD2A-2DA1650028AD}" type="slidenum">
              <a:rPr lang="en-GB" noProof="0" smtClean="0"/>
              <a:pPr lvl="0"/>
              <a:t>11</a:t>
            </a:fld>
            <a:endParaRPr lang="en-GB" noProof="0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xmlns="" id="{F1A1C2D5-18E5-4F43-9401-313C8709909F}"/>
              </a:ext>
            </a:extLst>
          </p:cNvPr>
          <p:cNvSpPr txBox="1"/>
          <p:nvPr/>
        </p:nvSpPr>
        <p:spPr>
          <a:xfrm>
            <a:off x="1380605" y="1860516"/>
            <a:ext cx="6053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3200" dirty="0">
                <a:solidFill>
                  <a:srgbClr val="FFFEE5"/>
                </a:solidFill>
              </a:rPr>
              <a:t>                      </a:t>
            </a:r>
            <a:r>
              <a:rPr lang="sv-SE" sz="4000" dirty="0">
                <a:solidFill>
                  <a:srgbClr val="FFFEE5"/>
                </a:solidFill>
              </a:rPr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3460996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F6C59E84-BE13-4687-975D-28B1881E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99" y="396000"/>
            <a:ext cx="7732875" cy="900000"/>
          </a:xfrm>
          <a:noFill/>
        </p:spPr>
        <p:txBody>
          <a:bodyPr/>
          <a:lstStyle/>
          <a:p>
            <a:r>
              <a:rPr lang="en-GB" sz="2800" dirty="0"/>
              <a:t>Fossilfria</a:t>
            </a:r>
            <a:r>
              <a:rPr lang="en-GB" dirty="0"/>
              <a:t> </a:t>
            </a:r>
            <a:r>
              <a:rPr lang="en-GB" sz="2800" dirty="0"/>
              <a:t>inom en generation – </a:t>
            </a:r>
            <a:br>
              <a:rPr lang="en-GB" sz="2800" dirty="0"/>
            </a:br>
            <a:r>
              <a:rPr lang="en-GB" sz="2800" dirty="0"/>
              <a:t>exempel på vad det betyder det för oss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xmlns="" id="{51ABD478-F91D-4243-A649-14358588A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999" y="1627080"/>
            <a:ext cx="7808401" cy="3188580"/>
          </a:xfrm>
        </p:spPr>
        <p:txBody>
          <a:bodyPr numCol="2"/>
          <a:lstStyle/>
          <a:p>
            <a:r>
              <a:rPr lang="sv-SE" b="1" dirty="0"/>
              <a:t>Vindkraft</a:t>
            </a:r>
            <a:r>
              <a:rPr lang="sv-SE" dirty="0"/>
              <a:t> fortsätter sin utbyggnad</a:t>
            </a:r>
            <a:br>
              <a:rPr lang="sv-SE" dirty="0"/>
            </a:br>
            <a:r>
              <a:rPr lang="sv-SE" dirty="0"/>
              <a:t>både till havs och på land på alla</a:t>
            </a:r>
            <a:br>
              <a:rPr lang="sv-SE" dirty="0"/>
            </a:br>
            <a:r>
              <a:rPr lang="sv-SE" dirty="0"/>
              <a:t>våra marknader</a:t>
            </a:r>
          </a:p>
          <a:p>
            <a:r>
              <a:rPr lang="sv-SE" b="1" dirty="0"/>
              <a:t>Vattenkraft</a:t>
            </a:r>
            <a:r>
              <a:rPr lang="sv-SE" dirty="0"/>
              <a:t> fortsätter att spela en</a:t>
            </a:r>
            <a:br>
              <a:rPr lang="sv-SE" dirty="0"/>
            </a:br>
            <a:r>
              <a:rPr lang="sv-SE" dirty="0"/>
              <a:t>viktig roll som en storskalig, flexibel</a:t>
            </a:r>
            <a:br>
              <a:rPr lang="sv-SE" dirty="0"/>
            </a:br>
            <a:r>
              <a:rPr lang="sv-SE" dirty="0"/>
              <a:t>och förnybar energikälla</a:t>
            </a:r>
          </a:p>
          <a:p>
            <a:r>
              <a:rPr lang="sv-SE" b="1" dirty="0"/>
              <a:t>Energilagringssystem</a:t>
            </a:r>
            <a:r>
              <a:rPr lang="sv-SE" dirty="0"/>
              <a:t> såsom batterier och pumpkraftverk hanterar utmaningarna med förnybar och väderberoende energi</a:t>
            </a:r>
            <a:br>
              <a:rPr lang="sv-SE" dirty="0"/>
            </a:br>
            <a:r>
              <a:rPr lang="sv-SE" dirty="0"/>
              <a:t/>
            </a:r>
            <a:br>
              <a:rPr lang="sv-SE" dirty="0"/>
            </a:br>
            <a:endParaRPr lang="sv-SE" dirty="0"/>
          </a:p>
          <a:p>
            <a:pPr marL="285750" indent="-285750"/>
            <a:r>
              <a:rPr lang="sv-SE" b="1" dirty="0"/>
              <a:t>Solenergi </a:t>
            </a:r>
            <a:r>
              <a:rPr lang="sv-SE" dirty="0"/>
              <a:t>kommer att spela en </a:t>
            </a:r>
            <a:br>
              <a:rPr lang="sv-SE" dirty="0"/>
            </a:br>
            <a:r>
              <a:rPr lang="sv-SE" dirty="0"/>
              <a:t>allt större roll i det framtida energisystemet</a:t>
            </a:r>
          </a:p>
          <a:p>
            <a:pPr marL="285750" indent="-285750"/>
            <a:r>
              <a:rPr lang="sv-SE" b="1" dirty="0"/>
              <a:t>Elektrifiering</a:t>
            </a:r>
            <a:r>
              <a:rPr lang="sv-SE" dirty="0"/>
              <a:t> av vägar och </a:t>
            </a:r>
            <a:br>
              <a:rPr lang="sv-SE" dirty="0"/>
            </a:br>
            <a:r>
              <a:rPr lang="sv-SE" dirty="0"/>
              <a:t>transporter, stål-, cement- och </a:t>
            </a:r>
            <a:br>
              <a:rPr lang="sv-SE" dirty="0"/>
            </a:br>
            <a:r>
              <a:rPr lang="sv-SE" dirty="0"/>
              <a:t>kemiindustrin samt raffinaderier </a:t>
            </a:r>
            <a:endParaRPr lang="sv-SE" b="1" dirty="0"/>
          </a:p>
          <a:p>
            <a:pPr marL="285750" indent="-285750"/>
            <a:r>
              <a:rPr lang="sv-SE" b="1" dirty="0"/>
              <a:t>Kärnkraft</a:t>
            </a:r>
            <a:r>
              <a:rPr lang="sv-SE" dirty="0"/>
              <a:t> fortsätter att spela en viktig roll för Sverige tills den tas ur drift på 2040-talet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xmlns="" id="{6C8A6A20-A255-4514-885C-783FEE3946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lvl="0"/>
            <a:fld id="{6AB10B6F-BB06-40B9-949B-B9225D27F9BB}" type="datetime1">
              <a:rPr lang="sv-SE" noProof="0" smtClean="0"/>
              <a:t>18-11-19</a:t>
            </a:fld>
            <a:endParaRPr lang="en-GB" noProof="0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xmlns="" id="{0DCF9F5F-BAA1-4FB5-92FF-0728E9B1E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GB" noProof="0"/>
              <a:t>Confidentiality – None (C1)</a:t>
            </a:r>
            <a:endParaRPr lang="en-GB" noProof="0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xmlns="" id="{CFE9DC5D-5C55-41B8-BA52-7780C29A9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B2B07D95-7C69-46C0-AD2A-2DA1650028AD}" type="slidenum">
              <a:rPr lang="en-GB" noProof="0" smtClean="0"/>
              <a:pPr lvl="0"/>
              <a:t>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5678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kumimoji="0" lang="en-GB" sz="1000" u="none" strike="noStrike" cap="none" normalizeH="0" dirty="0" err="1">
              <a:ln>
                <a:noFill/>
              </a:ln>
              <a:solidFill>
                <a:schemeClr val="tx1"/>
              </a:solidFill>
              <a:effectLst/>
              <a:latin typeface="Calibri"/>
              <a:sym typeface="Calibri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6287" y="562260"/>
            <a:ext cx="5765511" cy="900000"/>
          </a:xfrm>
        </p:spPr>
        <p:txBody>
          <a:bodyPr/>
          <a:lstStyle/>
          <a:p>
            <a:r>
              <a:rPr lang="en-US" sz="2400" dirty="0"/>
              <a:t>Vi vill elektrifiera mera</a:t>
            </a:r>
            <a:r>
              <a:rPr lang="en-GB" sz="2400" dirty="0"/>
              <a:t>... 		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xmlns="" id="{8DD4013D-62A0-4C35-A061-A27140F5D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A17F74-3086-4100-B132-161FE942A8DB}" type="slidenum">
              <a:rPr lang="en-GB" noProof="0" smtClean="0"/>
              <a:pPr/>
              <a:t>3</a:t>
            </a:fld>
            <a:endParaRPr lang="en-GB" noProof="0" dirty="0"/>
          </a:p>
        </p:txBody>
      </p:sp>
      <p:sp>
        <p:nvSpPr>
          <p:cNvPr id="3" name="textruta 2"/>
          <p:cNvSpPr txBox="1"/>
          <p:nvPr/>
        </p:nvSpPr>
        <p:spPr>
          <a:xfrm>
            <a:off x="323851" y="3661801"/>
            <a:ext cx="2506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ts val="450"/>
              </a:spcBef>
              <a:spcAft>
                <a:spcPct val="0"/>
              </a:spcAft>
              <a:buClr>
                <a:srgbClr val="172B47"/>
              </a:buClr>
              <a:buSzPct val="100000"/>
            </a:pPr>
            <a:r>
              <a:rPr lang="sv-SE" sz="1400" kern="0" dirty="0"/>
              <a:t>TRANSPORT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3018874" y="3661801"/>
            <a:ext cx="2800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ts val="450"/>
              </a:spcBef>
              <a:spcAft>
                <a:spcPct val="0"/>
              </a:spcAft>
              <a:buClr>
                <a:srgbClr val="172B47"/>
              </a:buClr>
              <a:buSzPct val="100000"/>
            </a:pPr>
            <a:r>
              <a:rPr lang="sv-SE" sz="1400" kern="0" dirty="0"/>
              <a:t>VÄRME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6019321" y="3658789"/>
            <a:ext cx="2800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ts val="450"/>
              </a:spcBef>
              <a:spcAft>
                <a:spcPct val="0"/>
              </a:spcAft>
              <a:buClr>
                <a:srgbClr val="172B47"/>
              </a:buClr>
              <a:buSzPct val="100000"/>
            </a:pPr>
            <a:r>
              <a:rPr lang="sv-SE" sz="1400" kern="0" dirty="0"/>
              <a:t>INDUSTRI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8186" y="1597567"/>
            <a:ext cx="1207061" cy="1917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066" y="1597567"/>
            <a:ext cx="1229736" cy="1917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7044" y="1602760"/>
            <a:ext cx="1354993" cy="1924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981089" y="1597567"/>
            <a:ext cx="1387324" cy="1934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Bildobjekt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8864" y="1597567"/>
            <a:ext cx="1391342" cy="1929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495814" y="1600369"/>
            <a:ext cx="1404757" cy="1929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Platshållare för sidfot 4">
            <a:extLst>
              <a:ext uri="{FF2B5EF4-FFF2-40B4-BE49-F238E27FC236}">
                <a16:creationId xmlns:a16="http://schemas.microsoft.com/office/drawing/2014/main" xmlns="" id="{BC309657-468E-441D-9D75-E125710A814D}"/>
              </a:ext>
            </a:extLst>
          </p:cNvPr>
          <p:cNvSpPr txBox="1">
            <a:spLocks/>
          </p:cNvSpPr>
          <p:nvPr/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80" dirty="0">
                <a:solidFill>
                  <a:schemeClr val="bg1">
                    <a:lumMod val="50000"/>
                  </a:schemeClr>
                </a:solidFill>
              </a:rPr>
              <a:t>Confidentiality –None (C1)</a:t>
            </a:r>
          </a:p>
        </p:txBody>
      </p:sp>
    </p:spTree>
    <p:extLst>
      <p:ext uri="{BB962C8B-B14F-4D97-AF65-F5344CB8AC3E}">
        <p14:creationId xmlns:p14="http://schemas.microsoft.com/office/powerpoint/2010/main" val="1220229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xmlns="" id="{B1DA22D3-CEDC-43FD-AE98-04CBDE7E6BE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14" name="Object 13" hidden="1">
                        <a:extLst>
                          <a:ext uri="{FF2B5EF4-FFF2-40B4-BE49-F238E27FC236}">
                            <a16:creationId xmlns:a16="http://schemas.microsoft.com/office/drawing/2014/main" xmlns="" id="{B1DA22D3-CEDC-43FD-AE98-04CBDE7E6B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xmlns="" id="{9AD10091-B5E8-4604-9091-6377479D644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Media Placeholder 11">
            <a:extLst>
              <a:ext uri="{FF2B5EF4-FFF2-40B4-BE49-F238E27FC236}">
                <a16:creationId xmlns:a16="http://schemas.microsoft.com/office/drawing/2014/main" xmlns="" id="{FA165AAE-AC0C-477A-8CA6-FA7F74E7B32F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FAEA5011-C643-491C-A490-24883F65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En attraktiv partner i energiomställningen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8190C2D-58D1-43E7-A918-1856B2355B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0500" y="822174"/>
            <a:ext cx="8763000" cy="276724"/>
          </a:xfrm>
        </p:spPr>
        <p:txBody>
          <a:bodyPr/>
          <a:lstStyle/>
          <a:p>
            <a:pPr algn="ctr"/>
            <a:r>
              <a:rPr lang="en-GB" dirty="0"/>
              <a:t>Exempel på strategiska partnerskap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CC44C0-DD55-4885-8367-C2F63881F89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C88BE4-63BC-4A33-B317-7E3947361759}" type="slidenum">
              <a:rPr lang="sv-SE" smtClean="0"/>
              <a:pPr/>
              <a:t>4</a:t>
            </a:fld>
            <a:endParaRPr lang="sv-S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F5F262E-D60A-47C3-BC42-3912460E8F81}"/>
              </a:ext>
            </a:extLst>
          </p:cNvPr>
          <p:cNvSpPr/>
          <p:nvPr/>
        </p:nvSpPr>
        <p:spPr>
          <a:xfrm>
            <a:off x="393700" y="1206500"/>
            <a:ext cx="1944000" cy="15840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72BFCD6-482B-4DFB-A090-FF6320EAA99C}"/>
              </a:ext>
            </a:extLst>
          </p:cNvPr>
          <p:cNvSpPr/>
          <p:nvPr/>
        </p:nvSpPr>
        <p:spPr>
          <a:xfrm>
            <a:off x="4614416" y="1206500"/>
            <a:ext cx="1944000" cy="15840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648AB81-454A-4139-9C71-55ABAFD505A1}"/>
              </a:ext>
            </a:extLst>
          </p:cNvPr>
          <p:cNvSpPr txBox="1"/>
          <p:nvPr/>
        </p:nvSpPr>
        <p:spPr>
          <a:xfrm>
            <a:off x="508000" y="1308100"/>
            <a:ext cx="18161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/>
              <a:t>Forskningsprojekt för  en koldioxidfri stålproduktion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62A45CD-AA9D-4EF4-8794-F4B90EB39B60}"/>
              </a:ext>
            </a:extLst>
          </p:cNvPr>
          <p:cNvSpPr/>
          <p:nvPr/>
        </p:nvSpPr>
        <p:spPr>
          <a:xfrm>
            <a:off x="369401" y="2935064"/>
            <a:ext cx="1944000" cy="15840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4392180-B5BD-4BF6-8F15-E81E13BF9E0F}"/>
              </a:ext>
            </a:extLst>
          </p:cNvPr>
          <p:cNvSpPr txBox="1"/>
          <p:nvPr/>
        </p:nvSpPr>
        <p:spPr>
          <a:xfrm>
            <a:off x="508000" y="3044151"/>
            <a:ext cx="18161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Marknadsplats och community för energidelning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FCF61BE-0625-4B6C-88A6-2BF70A1A9E70}"/>
              </a:ext>
            </a:extLst>
          </p:cNvPr>
          <p:cNvSpPr/>
          <p:nvPr/>
        </p:nvSpPr>
        <p:spPr>
          <a:xfrm>
            <a:off x="2519933" y="1185297"/>
            <a:ext cx="1944000" cy="15840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E74EBFF-70CD-4EAD-9D31-EF6ED6AC0303}"/>
              </a:ext>
            </a:extLst>
          </p:cNvPr>
          <p:cNvSpPr txBox="1"/>
          <p:nvPr/>
        </p:nvSpPr>
        <p:spPr>
          <a:xfrm>
            <a:off x="2634233" y="1308100"/>
            <a:ext cx="18161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/>
              <a:t>Samarbete kring storskalig biodiesel produktion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F94030D-A5D8-454C-8AFB-0E2FBE8F65E0}"/>
              </a:ext>
            </a:extLst>
          </p:cNvPr>
          <p:cNvSpPr/>
          <p:nvPr/>
        </p:nvSpPr>
        <p:spPr>
          <a:xfrm>
            <a:off x="2519933" y="2942551"/>
            <a:ext cx="1944000" cy="15840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8D67B3F-5D1F-4F4F-BEA9-24FF0290E3D0}"/>
              </a:ext>
            </a:extLst>
          </p:cNvPr>
          <p:cNvSpPr txBox="1"/>
          <p:nvPr/>
        </p:nvSpPr>
        <p:spPr>
          <a:xfrm>
            <a:off x="2622996" y="3044073"/>
            <a:ext cx="18161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Engagemang i ett stort företag för batteri-</a:t>
            </a:r>
            <a:r>
              <a:rPr lang="en-US" sz="1050" b="1" dirty="0" err="1"/>
              <a:t>tillverkning</a:t>
            </a:r>
            <a:r>
              <a:rPr lang="en-US" sz="1050" b="1" dirty="0"/>
              <a:t> i Sverige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30E7324-09F2-491E-A3A9-47347E78B5B5}"/>
              </a:ext>
            </a:extLst>
          </p:cNvPr>
          <p:cNvSpPr txBox="1"/>
          <p:nvPr/>
        </p:nvSpPr>
        <p:spPr>
          <a:xfrm>
            <a:off x="4728717" y="1308100"/>
            <a:ext cx="18161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050" b="1" dirty="0"/>
              <a:t>Studie om elektrifierad </a:t>
            </a:r>
            <a:br>
              <a:rPr lang="sv-SE" sz="1050" b="1" dirty="0"/>
            </a:br>
            <a:r>
              <a:rPr lang="sv-SE" sz="1050" b="1" dirty="0"/>
              <a:t>cementproduktion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2D22C90-4683-45B5-8F40-A18B0C52D9A7}"/>
              </a:ext>
            </a:extLst>
          </p:cNvPr>
          <p:cNvSpPr/>
          <p:nvPr/>
        </p:nvSpPr>
        <p:spPr>
          <a:xfrm>
            <a:off x="4614417" y="2942551"/>
            <a:ext cx="1944000" cy="15840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18F8A6D-C8AF-4A72-BBF3-518DFBE6ABDA}"/>
              </a:ext>
            </a:extLst>
          </p:cNvPr>
          <p:cNvSpPr txBox="1"/>
          <p:nvPr/>
        </p:nvSpPr>
        <p:spPr>
          <a:xfrm>
            <a:off x="4728717" y="3044151"/>
            <a:ext cx="1816100" cy="5770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/>
              <a:t>Norra Europas största laddnätverk för eldrivna fordon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55E8F8C-3A34-473B-AC35-2A5F65AA976F}"/>
              </a:ext>
            </a:extLst>
          </p:cNvPr>
          <p:cNvSpPr/>
          <p:nvPr/>
        </p:nvSpPr>
        <p:spPr>
          <a:xfrm>
            <a:off x="6727950" y="1206500"/>
            <a:ext cx="1944000" cy="15840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2F064D0-C991-4B9D-89C8-C51DAB37DF38}"/>
              </a:ext>
            </a:extLst>
          </p:cNvPr>
          <p:cNvSpPr txBox="1"/>
          <p:nvPr/>
        </p:nvSpPr>
        <p:spPr>
          <a:xfrm>
            <a:off x="6842250" y="1308100"/>
            <a:ext cx="18161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/>
              <a:t>Energilagringsprojekt kring ett antal vindkraftparker</a:t>
            </a:r>
          </a:p>
        </p:txBody>
      </p:sp>
      <p:pic>
        <p:nvPicPr>
          <p:cNvPr id="31" name="Bildobjekt 39">
            <a:extLst>
              <a:ext uri="{FF2B5EF4-FFF2-40B4-BE49-F238E27FC236}">
                <a16:creationId xmlns:a16="http://schemas.microsoft.com/office/drawing/2014/main" xmlns="" id="{8CE7DF83-EB40-43ED-8243-14C2AC238A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811" y="4138946"/>
            <a:ext cx="1387072" cy="455285"/>
          </a:xfrm>
          <a:prstGeom prst="rect">
            <a:avLst/>
          </a:prstGeom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xmlns="" id="{B70682A2-C859-4337-82C3-3E1FCDB9AB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351" b="12977"/>
          <a:stretch/>
        </p:blipFill>
        <p:spPr>
          <a:xfrm>
            <a:off x="769858" y="1936013"/>
            <a:ext cx="1248556" cy="537950"/>
          </a:xfrm>
          <a:prstGeom prst="rect">
            <a:avLst/>
          </a:prstGeom>
        </p:spPr>
      </p:pic>
      <p:pic>
        <p:nvPicPr>
          <p:cNvPr id="33" name="Bildobjekt 34">
            <a:extLst>
              <a:ext uri="{FF2B5EF4-FFF2-40B4-BE49-F238E27FC236}">
                <a16:creationId xmlns:a16="http://schemas.microsoft.com/office/drawing/2014/main" xmlns="" id="{6EE9621B-64F9-4FC0-95CA-B593CFDE198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04" y="2409168"/>
            <a:ext cx="1390054" cy="456609"/>
          </a:xfrm>
          <a:prstGeom prst="rect">
            <a:avLst/>
          </a:prstGeom>
        </p:spPr>
      </p:pic>
      <p:pic>
        <p:nvPicPr>
          <p:cNvPr id="34" name="Picture 10" descr="Preem">
            <a:extLst>
              <a:ext uri="{FF2B5EF4-FFF2-40B4-BE49-F238E27FC236}">
                <a16:creationId xmlns:a16="http://schemas.microsoft.com/office/drawing/2014/main" xmlns="" id="{AE70BEB5-C0DE-4C41-8C70-04EC399E4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538" y="2031651"/>
            <a:ext cx="349884" cy="37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Bildobjekt 35">
            <a:extLst>
              <a:ext uri="{FF2B5EF4-FFF2-40B4-BE49-F238E27FC236}">
                <a16:creationId xmlns:a16="http://schemas.microsoft.com/office/drawing/2014/main" xmlns="" id="{99A9266C-459F-4DE3-A12E-71F541407D1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000" y="2409168"/>
            <a:ext cx="1388685" cy="456609"/>
          </a:xfrm>
          <a:prstGeom prst="rect">
            <a:avLst/>
          </a:prstGeom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xmlns="" id="{7CC4F102-A43D-403C-A7A1-80FD94CF29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3068" y="1948891"/>
            <a:ext cx="1264581" cy="52781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7" name="Bildobjekt 36">
            <a:extLst>
              <a:ext uri="{FF2B5EF4-FFF2-40B4-BE49-F238E27FC236}">
                <a16:creationId xmlns:a16="http://schemas.microsoft.com/office/drawing/2014/main" xmlns="" id="{B0247F0F-D3E3-48CA-AE46-6DE226DCDDC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811" y="2409168"/>
            <a:ext cx="1425172" cy="456609"/>
          </a:xfrm>
          <a:prstGeom prst="rect">
            <a:avLst/>
          </a:prstGeom>
          <a:ln>
            <a:noFill/>
          </a:ln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xmlns="" id="{DD820B7D-6802-4896-939A-FC4CE5F7A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6" t="48494" r="26762" b="41067"/>
          <a:stretch/>
        </p:blipFill>
        <p:spPr bwMode="auto">
          <a:xfrm>
            <a:off x="725408" y="3825976"/>
            <a:ext cx="1263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Bildobjekt 39">
            <a:extLst>
              <a:ext uri="{FF2B5EF4-FFF2-40B4-BE49-F238E27FC236}">
                <a16:creationId xmlns:a16="http://schemas.microsoft.com/office/drawing/2014/main" xmlns="" id="{18F881C7-71EA-47DF-82A1-FAFDE7D37CF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04" y="4138946"/>
            <a:ext cx="1402338" cy="455285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4DA13688-5FFA-4259-A992-FAAB21807E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8350" y="3745041"/>
            <a:ext cx="1349974" cy="420814"/>
          </a:xfrm>
          <a:prstGeom prst="rect">
            <a:avLst/>
          </a:prstGeom>
        </p:spPr>
      </p:pic>
      <p:pic>
        <p:nvPicPr>
          <p:cNvPr id="41" name="Bildobjekt 37">
            <a:extLst>
              <a:ext uri="{FF2B5EF4-FFF2-40B4-BE49-F238E27FC236}">
                <a16:creationId xmlns:a16="http://schemas.microsoft.com/office/drawing/2014/main" xmlns="" id="{0BFD0D1B-AE7D-4570-B764-6F71DAB0120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300" y="4138946"/>
            <a:ext cx="1402337" cy="455285"/>
          </a:xfrm>
          <a:prstGeom prst="rect">
            <a:avLst/>
          </a:prstGeom>
        </p:spPr>
      </p:pic>
      <p:pic>
        <p:nvPicPr>
          <p:cNvPr id="42" name="Bildobjekt 39">
            <a:extLst>
              <a:ext uri="{FF2B5EF4-FFF2-40B4-BE49-F238E27FC236}">
                <a16:creationId xmlns:a16="http://schemas.microsoft.com/office/drawing/2014/main" xmlns="" id="{3AA84A1D-1199-4BDF-9432-F17BEE611D4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950" y="2409168"/>
            <a:ext cx="1425172" cy="45528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740FC6B0-BAD9-4ACA-8877-A2A4A161715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23" b="87644" l="5248" r="91254">
                        <a14:foregroundMark x1="60350" y1="28448" x2="40525" y2="62644"/>
                        <a14:foregroundMark x1="40525" y1="62644" x2="26531" y2="71839"/>
                        <a14:foregroundMark x1="26531" y1="71839" x2="11953" y2="64943"/>
                        <a14:foregroundMark x1="11953" y1="64943" x2="4956" y2="36494"/>
                        <a14:foregroundMark x1="4956" y1="36494" x2="13411" y2="22989"/>
                        <a14:foregroundMark x1="13411" y1="22989" x2="45481" y2="14655"/>
                        <a14:foregroundMark x1="45481" y1="14655" x2="60933" y2="14943"/>
                        <a14:foregroundMark x1="60933" y1="14943" x2="76385" y2="22701"/>
                        <a14:foregroundMark x1="76385" y1="22701" x2="85131" y2="38793"/>
                        <a14:foregroundMark x1="85131" y1="38793" x2="76676" y2="68966"/>
                        <a14:foregroundMark x1="76676" y1="68966" x2="63557" y2="78161"/>
                        <a14:foregroundMark x1="63557" y1="78161" x2="47230" y2="80460"/>
                        <a14:foregroundMark x1="47230" y1="80460" x2="30029" y2="77586"/>
                        <a14:foregroundMark x1="30029" y1="77586" x2="16035" y2="63793"/>
                        <a14:foregroundMark x1="16035" y1="63793" x2="20408" y2="49713"/>
                        <a14:foregroundMark x1="20408" y1="49713" x2="32362" y2="58908"/>
                        <a14:foregroundMark x1="32362" y1="58908" x2="48105" y2="58621"/>
                        <a14:foregroundMark x1="48105" y1="58621" x2="62391" y2="63506"/>
                        <a14:foregroundMark x1="62391" y1="63506" x2="77843" y2="60057"/>
                        <a14:foregroundMark x1="77843" y1="60057" x2="61808" y2="10057"/>
                        <a14:foregroundMark x1="61808" y1="10057" x2="39359" y2="4023"/>
                        <a14:foregroundMark x1="39359" y1="4023" x2="14286" y2="20115"/>
                        <a14:foregroundMark x1="64140" y1="9195" x2="79300" y2="18103"/>
                        <a14:foregroundMark x1="79300" y1="18103" x2="88921" y2="29885"/>
                        <a14:foregroundMark x1="88921" y1="29885" x2="83673" y2="58621"/>
                        <a14:foregroundMark x1="83673" y1="58621" x2="76093" y2="73276"/>
                        <a14:foregroundMark x1="76093" y1="73276" x2="68222" y2="81322"/>
                        <a14:foregroundMark x1="55977" y1="26724" x2="65598" y2="69253"/>
                        <a14:foregroundMark x1="65598" y1="69253" x2="62391" y2="83046"/>
                        <a14:foregroundMark x1="62391" y1="83046" x2="49271" y2="92529"/>
                        <a14:foregroundMark x1="49271" y1="92529" x2="32945" y2="88218"/>
                        <a14:foregroundMark x1="32945" y1="88218" x2="30612" y2="86494"/>
                        <a14:foregroundMark x1="16327" y1="35632" x2="9621" y2="48563"/>
                        <a14:foregroundMark x1="9621" y1="48563" x2="11079" y2="64368"/>
                        <a14:foregroundMark x1="11079" y1="64368" x2="19825" y2="76724"/>
                        <a14:foregroundMark x1="19825" y1="76724" x2="56268" y2="86782"/>
                        <a14:foregroundMark x1="87464" y1="33908" x2="91545" y2="50575"/>
                        <a14:foregroundMark x1="91545" y1="50575" x2="87464" y2="64655"/>
                        <a14:foregroundMark x1="87464" y1="64655" x2="77843" y2="76149"/>
                        <a14:foregroundMark x1="77843" y1="76149" x2="67055" y2="81034"/>
                        <a14:foregroundMark x1="26822" y1="21264" x2="15160" y2="33333"/>
                        <a14:foregroundMark x1="15160" y1="33333" x2="5248" y2="54310"/>
                        <a14:foregroundMark x1="76093" y1="34483" x2="70554" y2="37069"/>
                        <a14:foregroundMark x1="35277" y1="68678" x2="32362" y2="73276"/>
                      </a14:backgroundRemoval>
                    </a14:imgEffect>
                  </a14:imgLayer>
                </a14:imgProps>
              </a:ext>
            </a:extLst>
          </a:blip>
          <a:srcRect l="1119" r="3878" b="6751"/>
          <a:stretch/>
        </p:blipFill>
        <p:spPr>
          <a:xfrm>
            <a:off x="7430076" y="1984972"/>
            <a:ext cx="524149" cy="521974"/>
          </a:xfrm>
          <a:prstGeom prst="rect">
            <a:avLst/>
          </a:prstGeom>
        </p:spPr>
      </p:pic>
      <p:pic>
        <p:nvPicPr>
          <p:cNvPr id="44" name="Bildobjekt 2" descr="image001">
            <a:extLst>
              <a:ext uri="{FF2B5EF4-FFF2-40B4-BE49-F238E27FC236}">
                <a16:creationId xmlns:a16="http://schemas.microsoft.com/office/drawing/2014/main" xmlns="" id="{17012670-03D7-4408-B6B2-D49891808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01" y="3558691"/>
            <a:ext cx="1826866" cy="80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A596043-8029-42DB-A398-71E6DFFEC2B3}"/>
              </a:ext>
            </a:extLst>
          </p:cNvPr>
          <p:cNvSpPr/>
          <p:nvPr/>
        </p:nvSpPr>
        <p:spPr>
          <a:xfrm>
            <a:off x="6754250" y="2942551"/>
            <a:ext cx="1944000" cy="15840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483FB1F-A21F-4F41-B20E-AE07EC6E3BA1}"/>
              </a:ext>
            </a:extLst>
          </p:cNvPr>
          <p:cNvSpPr txBox="1"/>
          <p:nvPr/>
        </p:nvSpPr>
        <p:spPr>
          <a:xfrm>
            <a:off x="6855850" y="3044151"/>
            <a:ext cx="18161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/>
              <a:t>Attrahera industrier att komma till Sverige</a:t>
            </a:r>
          </a:p>
        </p:txBody>
      </p:sp>
      <p:pic>
        <p:nvPicPr>
          <p:cNvPr id="47" name="Bildobjekt 39">
            <a:extLst>
              <a:ext uri="{FF2B5EF4-FFF2-40B4-BE49-F238E27FC236}">
                <a16:creationId xmlns:a16="http://schemas.microsoft.com/office/drawing/2014/main" xmlns="" id="{9E62E388-4330-4F5C-81D2-43E809E137B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44" y="4138946"/>
            <a:ext cx="1343290" cy="455285"/>
          </a:xfrm>
          <a:prstGeom prst="rect">
            <a:avLst/>
          </a:prstGeom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xmlns="" id="{CACF8D3F-DCA9-4DA3-941E-3A1A7269D9B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5286" t="13646" r="13880" b="17048"/>
          <a:stretch/>
        </p:blipFill>
        <p:spPr>
          <a:xfrm>
            <a:off x="7424281" y="3658710"/>
            <a:ext cx="652037" cy="53040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0589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xmlns="" id="{A67E4340-6EC4-4FB2-9B52-A05BDFDC5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43" y="865039"/>
            <a:ext cx="5751872" cy="3235427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xmlns="" id="{A882F7CE-18A4-461D-9B1A-B0A72E5FD60E}"/>
              </a:ext>
            </a:extLst>
          </p:cNvPr>
          <p:cNvSpPr txBox="1"/>
          <p:nvPr/>
        </p:nvSpPr>
        <p:spPr>
          <a:xfrm>
            <a:off x="2582812" y="2350544"/>
            <a:ext cx="419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  <a:latin typeface="+mj-lt"/>
              </a:rPr>
              <a:t>SKI TEAM SWEDEN ALPINE’S MILJÖPROJEKT</a:t>
            </a:r>
          </a:p>
        </p:txBody>
      </p:sp>
      <p:pic>
        <p:nvPicPr>
          <p:cNvPr id="11" name="Platshållare för innehåll 3">
            <a:extLst>
              <a:ext uri="{FF2B5EF4-FFF2-40B4-BE49-F238E27FC236}">
                <a16:creationId xmlns:a16="http://schemas.microsoft.com/office/drawing/2014/main" xmlns="" id="{05A3798E-2BFA-4036-80CD-DE2F6EB47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15" y="3268265"/>
            <a:ext cx="1259585" cy="166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08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xmlns="" id="{DB62C91B-C81A-4B05-AC88-778679C407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xmlns="" id="{2AD747E2-C53E-4A0C-8545-005CB8DB7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2000" y="1110791"/>
            <a:ext cx="6480000" cy="16200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Vindkraft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xmlns="" id="{8B8A7694-63B7-4485-B84E-0379B3990B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lvl="0"/>
            <a:fld id="{F2D95979-56DB-4FE1-B584-59CA3EC945B1}" type="datetime1">
              <a:rPr lang="sv-SE" noProof="0" smtClean="0"/>
              <a:t>18-11-19</a:t>
            </a:fld>
            <a:endParaRPr lang="en-GB" noProof="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xmlns="" id="{4CC2E90B-E483-49C0-A0EA-DB535B9ED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GB" noProof="0"/>
              <a:t>Confidentiality – None (C1)</a:t>
            </a:r>
            <a:endParaRPr lang="en-GB" noProof="0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xmlns="" id="{2491A736-AB5C-40A0-92B8-3983E99DD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B2B07D95-7C69-46C0-AD2A-2DA1650028AD}" type="slidenum">
              <a:rPr lang="en-GB" noProof="0" smtClean="0"/>
              <a:pPr lvl="0"/>
              <a:t>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53727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xmlns="" id="{254BF8CF-A95D-4A7C-925E-29C8D6B170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558326"/>
              </p:ext>
            </p:extLst>
          </p:nvPr>
        </p:nvGraphicFramePr>
        <p:xfrm>
          <a:off x="5133871" y="524261"/>
          <a:ext cx="3296101" cy="4664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Acrobat Document" r:id="rId3" imgW="5667122" imgH="8019837" progId="AcroExch.Document.DC">
                  <p:embed/>
                </p:oleObj>
              </mc:Choice>
              <mc:Fallback>
                <p:oleObj name="Acrobat Document" r:id="rId3" imgW="5667122" imgH="8019837" progId="AcroExch.Document.DC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xmlns="" id="{A7BD9FBA-900F-4FB6-A1AF-EEBAA3F9EF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33871" y="524261"/>
                        <a:ext cx="3296101" cy="46644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ubrik 1">
            <a:extLst>
              <a:ext uri="{FF2B5EF4-FFF2-40B4-BE49-F238E27FC236}">
                <a16:creationId xmlns:a16="http://schemas.microsoft.com/office/drawing/2014/main" xmlns="" id="{F6C59E84-BE13-4687-975D-28B1881E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407" y="396000"/>
            <a:ext cx="3773955" cy="900000"/>
          </a:xfrm>
          <a:noFill/>
        </p:spPr>
        <p:txBody>
          <a:bodyPr/>
          <a:lstStyle/>
          <a:p>
            <a:r>
              <a:rPr lang="en-GB" sz="2800" dirty="0"/>
              <a:t>Våra projekt i Sverige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xmlns="" id="{6C8A6A20-A255-4514-885C-783FEE3946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lvl="0"/>
            <a:fld id="{6AB10B6F-BB06-40B9-949B-B9225D27F9BB}" type="datetime1">
              <a:rPr lang="sv-SE" noProof="0" smtClean="0"/>
              <a:t>18-11-19</a:t>
            </a:fld>
            <a:endParaRPr lang="en-GB" noProof="0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xmlns="" id="{0DCF9F5F-BAA1-4FB5-92FF-0728E9B1E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GB" noProof="0"/>
              <a:t>Confidentiality – None (C1)</a:t>
            </a:r>
            <a:endParaRPr lang="en-GB" noProof="0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xmlns="" id="{CFE9DC5D-5C55-41B8-BA52-7780C29A9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B2B07D95-7C69-46C0-AD2A-2DA1650028AD}" type="slidenum">
              <a:rPr lang="en-GB" noProof="0" smtClean="0"/>
              <a:pPr lvl="0"/>
              <a:t>7</a:t>
            </a:fld>
            <a:endParaRPr lang="en-GB" noProof="0" dirty="0"/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xmlns="" id="{1049E066-4AE3-4AF1-BCAB-9DFB0F770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00" y="1508400"/>
            <a:ext cx="4754558" cy="3135600"/>
          </a:xfrm>
        </p:spPr>
        <p:txBody>
          <a:bodyPr/>
          <a:lstStyle/>
          <a:p>
            <a:pPr marL="0" indent="0">
              <a:buNone/>
            </a:pPr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B4D5A95-E855-46D5-B538-21000B04E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19238" r="47458" b="9755"/>
          <a:stretch/>
        </p:blipFill>
        <p:spPr bwMode="auto">
          <a:xfrm>
            <a:off x="1344168" y="837766"/>
            <a:ext cx="2123266" cy="37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xmlns="" id="{962377F5-7672-4CE2-B3C8-386D2A888DE7}"/>
              </a:ext>
            </a:extLst>
          </p:cNvPr>
          <p:cNvSpPr/>
          <p:nvPr/>
        </p:nvSpPr>
        <p:spPr>
          <a:xfrm>
            <a:off x="1188915" y="4575150"/>
            <a:ext cx="35069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450"/>
              </a:spcBef>
              <a:spcAft>
                <a:spcPct val="0"/>
              </a:spcAft>
              <a:buClr>
                <a:srgbClr val="172B47"/>
              </a:buClr>
              <a:buSzPct val="100000"/>
            </a:pPr>
            <a:r>
              <a:rPr lang="sv-SE" sz="1000" i="1" kern="0" dirty="0">
                <a:solidFill>
                  <a:srgbClr val="172B47"/>
                </a:solidFill>
              </a:rPr>
              <a:t>* Från vindbrukskollen.se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xmlns="" id="{DEE0D806-E606-4E91-801F-F2A0F4C8BE75}"/>
              </a:ext>
            </a:extLst>
          </p:cNvPr>
          <p:cNvSpPr txBox="1">
            <a:spLocks/>
          </p:cNvSpPr>
          <p:nvPr/>
        </p:nvSpPr>
        <p:spPr>
          <a:xfrm>
            <a:off x="714028" y="391552"/>
            <a:ext cx="3665467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Vindkraften i Sverige</a:t>
            </a:r>
          </a:p>
        </p:txBody>
      </p:sp>
    </p:spTree>
    <p:extLst>
      <p:ext uri="{BB962C8B-B14F-4D97-AF65-F5344CB8AC3E}">
        <p14:creationId xmlns:p14="http://schemas.microsoft.com/office/powerpoint/2010/main" val="227555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B38C31FE-10D6-4C1A-B40A-4D49106B1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0" dirty="0"/>
              <a:t>Vår vindkraft  i Västerbotten	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xmlns="" id="{4937F73D-1582-4477-980F-5C1A028DC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Stor Rotliden (48 verk)</a:t>
            </a:r>
            <a:br>
              <a:rPr lang="sv-SE" dirty="0"/>
            </a:br>
            <a:endParaRPr lang="sv-SE" dirty="0"/>
          </a:p>
          <a:p>
            <a:r>
              <a:rPr lang="sv-SE" dirty="0"/>
              <a:t>Norrbäck  (ca 40 verk)</a:t>
            </a:r>
            <a:br>
              <a:rPr lang="sv-SE" dirty="0"/>
            </a:br>
            <a:endParaRPr lang="sv-SE" dirty="0"/>
          </a:p>
          <a:p>
            <a:r>
              <a:rPr lang="sv-SE" dirty="0"/>
              <a:t>Vargträsk (21 verk)</a:t>
            </a:r>
            <a:br>
              <a:rPr lang="sv-SE" dirty="0"/>
            </a:br>
            <a:endParaRPr lang="sv-SE" dirty="0"/>
          </a:p>
          <a:p>
            <a:r>
              <a:rPr lang="sv-SE" dirty="0"/>
              <a:t>Blakliden &amp; Fäbodberget (84 verk)</a:t>
            </a:r>
            <a:br>
              <a:rPr lang="sv-SE" dirty="0"/>
            </a:br>
            <a:endParaRPr lang="sv-SE" dirty="0"/>
          </a:p>
          <a:p>
            <a:r>
              <a:rPr lang="sv-SE" dirty="0"/>
              <a:t>Sandselehöjderna (ca 100 verk)</a:t>
            </a:r>
            <a:br>
              <a:rPr lang="sv-SE" dirty="0"/>
            </a:b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xmlns="" id="{7C0B2896-445A-4955-B06B-8EDB85834F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A6A8487-0CEC-4232-B56B-7863E1309D47}" type="datetime1">
              <a:rPr lang="sv-SE" noProof="0" smtClean="0"/>
              <a:t>18-11-19</a:t>
            </a:fld>
            <a:endParaRPr lang="en-GB" noProof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xmlns="" id="{320A0824-5C84-4F7D-BD84-F470106BEF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noProof="0"/>
          </a:p>
          <a:p>
            <a:r>
              <a:rPr lang="en-GB" noProof="0"/>
              <a:t>Confidentiality – Critical (C4), High (C3), Medium (C2), None (C1)</a:t>
            </a:r>
            <a:endParaRPr lang="en-GB" noProof="0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xmlns="" id="{CA71C1EA-3B6E-4738-BAF7-31DB4F683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noProof="0" smtClean="0"/>
              <a:pPr/>
              <a:t>8</a:t>
            </a:fld>
            <a:endParaRPr lang="en-GB" noProof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xmlns="" id="{2FBE4DA0-0529-431D-B123-F7579C804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951" y="607158"/>
            <a:ext cx="2259849" cy="169652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xmlns="" id="{D8C719B6-E859-44FE-9F55-F8DC04B85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974" y="1652385"/>
            <a:ext cx="2508492" cy="1627547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xmlns="" id="{A01176D7-5947-4726-AD1F-8C072E6837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07" y="2947477"/>
            <a:ext cx="2543543" cy="169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0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F6C59E84-BE13-4687-975D-28B1881E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292095"/>
            <a:ext cx="7560000" cy="900000"/>
          </a:xfrm>
        </p:spPr>
        <p:txBody>
          <a:bodyPr/>
          <a:lstStyle/>
          <a:p>
            <a:r>
              <a:rPr lang="sv-SE" dirty="0"/>
              <a:t>Vindkraft som en del i samhälls- och bygdeutvecklingen </a:t>
            </a:r>
            <a:endParaRPr lang="en-GB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xmlns="" id="{A4780939-9C9A-4FD0-8A26-7B14964AC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00" y="1375957"/>
            <a:ext cx="4140948" cy="3188580"/>
          </a:xfrm>
        </p:spPr>
        <p:txBody>
          <a:bodyPr/>
          <a:lstStyle/>
          <a:p>
            <a:pPr marL="0" indent="0">
              <a:buNone/>
            </a:pPr>
            <a:r>
              <a:rPr lang="sv-SE" altLang="sv-SE" sz="1400" b="1" dirty="0"/>
              <a:t>Bidrar till stärkt näringsliv i länet – arbetstillfällen och affärsmöjligheter</a:t>
            </a:r>
          </a:p>
          <a:p>
            <a:r>
              <a:rPr lang="sv-SE" altLang="sv-SE" sz="1400" dirty="0"/>
              <a:t>Öppnar upp för lokala/regionala företag under byggfas men även under vindkraftparkens livstid (drift och underhåll)</a:t>
            </a:r>
          </a:p>
          <a:p>
            <a:pPr lvl="1"/>
            <a:endParaRPr lang="sv-SE" altLang="sv-SE" sz="1400" dirty="0"/>
          </a:p>
          <a:p>
            <a:pPr marL="0" indent="0">
              <a:buNone/>
            </a:pPr>
            <a:r>
              <a:rPr lang="sv-SE" altLang="sv-SE" sz="1400" b="1" dirty="0"/>
              <a:t>Stöd till lokal utveckling</a:t>
            </a:r>
          </a:p>
          <a:p>
            <a:r>
              <a:rPr lang="sv-SE" sz="1200" dirty="0"/>
              <a:t>”</a:t>
            </a:r>
            <a:r>
              <a:rPr lang="sv-SE" sz="1400" dirty="0"/>
              <a:t>Vindpeng” – en oskriven norm inom branschen</a:t>
            </a:r>
          </a:p>
          <a:p>
            <a:r>
              <a:rPr lang="sv-SE" sz="1400" dirty="0"/>
              <a:t>Icke lagstadgad men etablerad som en rimlig återbäring till bygden (icke att förväxlas med bygdemedel kopplad till vattenkraften).</a:t>
            </a:r>
          </a:p>
          <a:p>
            <a:r>
              <a:rPr lang="sv-SE" sz="1400" dirty="0"/>
              <a:t>Potential att skapa större och mer långsiktiga, lokala värden för bygden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xmlns="" id="{6C8A6A20-A255-4514-885C-783FEE3946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11/06/2018</a:t>
            </a:r>
            <a:endParaRPr kumimoji="0" lang="en-GB" sz="58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xmlns="" id="{0DCF9F5F-BAA1-4FB5-92FF-0728E9B1E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Confidentiality – High (C3)</a:t>
            </a:r>
            <a:endParaRPr kumimoji="0" lang="en-GB" sz="58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xmlns="" id="{CFE9DC5D-5C55-41B8-BA52-7780C29A9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07D95-7C69-46C0-AD2A-2DA1650028AD}" type="slidenum">
              <a:rPr kumimoji="0" lang="en-GB" sz="5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58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B8DEB23-3810-4B81-9760-C5724F790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r="12489"/>
          <a:stretch/>
        </p:blipFill>
        <p:spPr bwMode="auto">
          <a:xfrm>
            <a:off x="5276737" y="1353699"/>
            <a:ext cx="3698063" cy="33904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917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HBoO9PKQSiNalidc0.4.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AoS7WIjS96BDHKVEM5Sww"/>
</p:tagLst>
</file>

<file path=ppt/theme/theme1.xml><?xml version="1.0" encoding="utf-8"?>
<a:theme xmlns:a="http://schemas.openxmlformats.org/drawingml/2006/main" name="Vattenfall">
  <a:themeElements>
    <a:clrScheme name="Vattenfall 2018">
      <a:dk1>
        <a:sysClr val="windowText" lastClr="000000"/>
      </a:dk1>
      <a:lt1>
        <a:sysClr val="window" lastClr="FFFFFF"/>
      </a:lt1>
      <a:dk2>
        <a:srgbClr val="4E4B48"/>
      </a:dk2>
      <a:lt2>
        <a:srgbClr val="E7E6E6"/>
      </a:lt2>
      <a:accent1>
        <a:srgbClr val="2071B5"/>
      </a:accent1>
      <a:accent2>
        <a:srgbClr val="FFDA00"/>
      </a:accent2>
      <a:accent3>
        <a:srgbClr val="005C63"/>
      </a:accent3>
      <a:accent4>
        <a:srgbClr val="3DC07C"/>
      </a:accent4>
      <a:accent5>
        <a:srgbClr val="1E324F"/>
      </a:accent5>
      <a:accent6>
        <a:srgbClr val="D1266B"/>
      </a:accent6>
      <a:hlink>
        <a:srgbClr val="2071B5"/>
      </a:hlink>
      <a:folHlink>
        <a:srgbClr val="D1266B"/>
      </a:folHlink>
    </a:clrScheme>
    <a:fontScheme name="Vattenfal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Vattenfall template 2018 FINAL March 27.potx" id="{51DBBC7C-6446-426C-AC16-4F3067DC767D}" vid="{E6326ED6-C13C-44A9-8E3C-BDFD335075F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Vattenfall template 2018 FINAL March 27 (003)</Template>
  <TotalTime>40</TotalTime>
  <Words>312</Words>
  <Application>Microsoft Macintosh PowerPoint</Application>
  <PresentationFormat>Bildspel på skärmen (16:9)</PresentationFormat>
  <Paragraphs>74</Paragraphs>
  <Slides>11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Serverprogram för OLE-inbäddning</vt:lpstr>
      </vt:variant>
      <vt:variant>
        <vt:i4>2</vt:i4>
      </vt:variant>
      <vt:variant>
        <vt:lpstr>Bildrubriker</vt:lpstr>
      </vt:variant>
      <vt:variant>
        <vt:i4>11</vt:i4>
      </vt:variant>
    </vt:vector>
  </HeadingPairs>
  <TitlesOfParts>
    <vt:vector size="14" baseType="lpstr">
      <vt:lpstr>Vattenfall</vt:lpstr>
      <vt:lpstr>think-cell Slide</vt:lpstr>
      <vt:lpstr>Acrobat Document</vt:lpstr>
      <vt:lpstr> Mot en fossilfri framtid –  och nya affärsmöjligheter</vt:lpstr>
      <vt:lpstr>Fossilfria inom en generation –  exempel på vad det betyder det för oss</vt:lpstr>
      <vt:lpstr>Vi vill elektrifiera mera...   </vt:lpstr>
      <vt:lpstr>En attraktiv partner i energiomställningen</vt:lpstr>
      <vt:lpstr>PowerPoint-presentation</vt:lpstr>
      <vt:lpstr>Vindkraft </vt:lpstr>
      <vt:lpstr>Våra projekt i Sverige</vt:lpstr>
      <vt:lpstr>Vår vindkraft  i Västerbotten </vt:lpstr>
      <vt:lpstr>Vindkraft som en del i samhälls- och bygdeutvecklingen 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with  light image</dc:title>
  <dc:creator>Schirmer Boris (KBB)</dc:creator>
  <cp:lastModifiedBy>Eva</cp:lastModifiedBy>
  <cp:revision>97</cp:revision>
  <dcterms:created xsi:type="dcterms:W3CDTF">2018-03-27T15:56:25Z</dcterms:created>
  <dcterms:modified xsi:type="dcterms:W3CDTF">2018-11-19T11:54:29Z</dcterms:modified>
</cp:coreProperties>
</file>